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notesSlides/notesSlide17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9"/>
  </p:notesMasterIdLst>
  <p:sldIdLst>
    <p:sldId id="274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4630400" cy="8229600"/>
  <p:notesSz cx="8229600" cy="14630400"/>
  <p:embeddedFontLst>
    <p:embeddedFont>
      <p:font typeface="Calibri" pitchFamily="34" charset="0"/>
      <p:regular r:id="rId20"/>
      <p:bold r:id="rId21"/>
      <p:italic r:id="rId22"/>
      <p:boldItalic r:id="rId23"/>
    </p:embeddedFont>
    <p:embeddedFont>
      <p:font typeface="Bitter Medium" charset="0"/>
      <p:regular r:id="rId24"/>
    </p:embeddedFont>
    <p:embeddedFont>
      <p:font typeface="Aharoni" charset="-79"/>
      <p:bold r:id="rId25"/>
    </p:embeddedFont>
    <p:embeddedFont>
      <p:font typeface="Open Sans" charset="0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5611"/>
    <p:restoredTop sz="94610"/>
  </p:normalViewPr>
  <p:slideViewPr>
    <p:cSldViewPr snapToGrid="0" snapToObjects="1">
      <p:cViewPr varScale="1">
        <p:scale>
          <a:sx n="65" d="100"/>
          <a:sy n="65" d="100"/>
        </p:scale>
        <p:origin x="-408" y="-102"/>
      </p:cViewPr>
      <p:guideLst>
        <p:guide orient="horz" pos="2592"/>
        <p:guide pos="460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18113789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1920" y="826191"/>
            <a:ext cx="1402565" cy="127554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131;p13">
            <a:extLst>
              <a:ext uri="{FF2B5EF4-FFF2-40B4-BE49-F238E27FC236}">
                <a16:creationId xmlns:a16="http://schemas.microsoft.com/office/drawing/2014/main" xmlns="" id="{4642646C-261F-3F3D-FD93-EF336EDA0A5B}"/>
              </a:ext>
            </a:extLst>
          </p:cNvPr>
          <p:cNvSpPr txBox="1"/>
          <p:nvPr/>
        </p:nvSpPr>
        <p:spPr>
          <a:xfrm>
            <a:off x="2116314" y="794115"/>
            <a:ext cx="11594629" cy="3177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10" tIns="109710" rIns="109710" bIns="109710" anchor="t" anchorCtr="0">
            <a:spAutoFit/>
          </a:bodyPr>
          <a:lstStyle/>
          <a:p>
            <a:pPr marL="2052827">
              <a:spcBef>
                <a:spcPts val="114"/>
              </a:spcBef>
            </a:pPr>
            <a:r>
              <a:rPr lang="en-US" sz="2800" b="1" spc="-36" dirty="0">
                <a:latin typeface="Times New Roman"/>
                <a:cs typeface="Times New Roman"/>
              </a:rPr>
              <a:t>ADHIPARASAKTHI</a:t>
            </a:r>
            <a:r>
              <a:rPr lang="en-US" sz="2800" b="1" spc="-120" dirty="0">
                <a:latin typeface="Times New Roman"/>
                <a:cs typeface="Times New Roman"/>
              </a:rPr>
              <a:t> </a:t>
            </a:r>
            <a:r>
              <a:rPr lang="en-US" sz="2800" b="1" dirty="0">
                <a:latin typeface="Times New Roman"/>
                <a:cs typeface="Times New Roman"/>
              </a:rPr>
              <a:t>COLLEGE</a:t>
            </a:r>
            <a:r>
              <a:rPr lang="en-US" sz="2800" b="1" spc="-180" dirty="0">
                <a:latin typeface="Times New Roman"/>
                <a:cs typeface="Times New Roman"/>
              </a:rPr>
              <a:t> </a:t>
            </a:r>
            <a:r>
              <a:rPr lang="en-US" sz="2800" b="1" dirty="0">
                <a:latin typeface="Times New Roman"/>
                <a:cs typeface="Times New Roman"/>
              </a:rPr>
              <a:t>OF</a:t>
            </a:r>
            <a:r>
              <a:rPr lang="en-US" sz="2800" b="1" spc="-234" dirty="0">
                <a:latin typeface="Times New Roman"/>
                <a:cs typeface="Times New Roman"/>
              </a:rPr>
              <a:t> </a:t>
            </a:r>
            <a:r>
              <a:rPr lang="en-US" sz="2800" b="1" spc="-12" dirty="0">
                <a:latin typeface="Times New Roman"/>
                <a:cs typeface="Times New Roman"/>
              </a:rPr>
              <a:t>ENGINEERING</a:t>
            </a:r>
            <a:endParaRPr lang="en-US" sz="2800" b="1" dirty="0">
              <a:latin typeface="Times New Roman"/>
              <a:cs typeface="Times New Roman"/>
            </a:endParaRPr>
          </a:p>
          <a:p>
            <a:pPr marL="2052827">
              <a:spcBef>
                <a:spcPts val="6"/>
              </a:spcBef>
            </a:pPr>
            <a:r>
              <a:rPr lang="en-US" sz="2800" b="1" dirty="0">
                <a:latin typeface="Times New Roman"/>
                <a:cs typeface="Times New Roman"/>
              </a:rPr>
              <a:t>G.B.</a:t>
            </a:r>
            <a:r>
              <a:rPr lang="en-US" sz="2800" b="1" spc="-132" dirty="0">
                <a:latin typeface="Times New Roman"/>
                <a:cs typeface="Times New Roman"/>
              </a:rPr>
              <a:t> </a:t>
            </a:r>
            <a:r>
              <a:rPr lang="en-US" sz="2800" b="1" dirty="0">
                <a:latin typeface="Times New Roman"/>
                <a:cs typeface="Times New Roman"/>
              </a:rPr>
              <a:t>NAGAR,</a:t>
            </a:r>
            <a:r>
              <a:rPr lang="en-US" sz="2800" b="1" spc="-60" dirty="0">
                <a:latin typeface="Times New Roman"/>
                <a:cs typeface="Times New Roman"/>
              </a:rPr>
              <a:t> </a:t>
            </a:r>
            <a:r>
              <a:rPr lang="en-US" sz="2800" b="1" spc="-144" dirty="0">
                <a:latin typeface="Times New Roman"/>
                <a:cs typeface="Times New Roman"/>
              </a:rPr>
              <a:t>KALAVAI,</a:t>
            </a:r>
            <a:r>
              <a:rPr lang="en-US" sz="2800" b="1" spc="-36" dirty="0">
                <a:latin typeface="Times New Roman"/>
                <a:cs typeface="Times New Roman"/>
              </a:rPr>
              <a:t> </a:t>
            </a:r>
            <a:r>
              <a:rPr lang="en-US" sz="2800" b="1" spc="-24" dirty="0">
                <a:latin typeface="Times New Roman"/>
                <a:cs typeface="Times New Roman"/>
              </a:rPr>
              <a:t>RANIPET</a:t>
            </a:r>
            <a:r>
              <a:rPr lang="en-US" sz="2800" b="1" spc="-198" dirty="0">
                <a:latin typeface="Times New Roman"/>
                <a:cs typeface="Times New Roman"/>
              </a:rPr>
              <a:t> </a:t>
            </a:r>
            <a:r>
              <a:rPr lang="en-US" sz="2800" b="1" dirty="0">
                <a:latin typeface="Times New Roman"/>
                <a:cs typeface="Times New Roman"/>
              </a:rPr>
              <a:t>DIST</a:t>
            </a:r>
            <a:r>
              <a:rPr lang="en-US" sz="2800" b="1" spc="-186" dirty="0">
                <a:latin typeface="Times New Roman"/>
                <a:cs typeface="Times New Roman"/>
              </a:rPr>
              <a:t> </a:t>
            </a:r>
            <a:r>
              <a:rPr lang="en-US" sz="2800" b="1" dirty="0">
                <a:latin typeface="Times New Roman"/>
                <a:cs typeface="Times New Roman"/>
              </a:rPr>
              <a:t>-</a:t>
            </a:r>
            <a:r>
              <a:rPr lang="en-US" sz="2800" b="1" spc="-174" dirty="0">
                <a:latin typeface="Times New Roman"/>
                <a:cs typeface="Times New Roman"/>
              </a:rPr>
              <a:t> </a:t>
            </a:r>
            <a:r>
              <a:rPr lang="en-US" sz="2800" b="1" dirty="0">
                <a:latin typeface="Times New Roman"/>
                <a:cs typeface="Times New Roman"/>
              </a:rPr>
              <a:t>632</a:t>
            </a:r>
            <a:r>
              <a:rPr lang="en-US" sz="2800" b="1" spc="-174" dirty="0">
                <a:latin typeface="Times New Roman"/>
                <a:cs typeface="Times New Roman"/>
              </a:rPr>
              <a:t> </a:t>
            </a:r>
            <a:r>
              <a:rPr lang="en-US" sz="2800" b="1" spc="-24" dirty="0">
                <a:latin typeface="Times New Roman"/>
                <a:cs typeface="Times New Roman"/>
              </a:rPr>
              <a:t>516</a:t>
            </a:r>
            <a:r>
              <a:rPr lang="en-US" sz="2800" b="1" spc="-24" dirty="0" smtClean="0">
                <a:latin typeface="Times New Roman"/>
                <a:cs typeface="Times New Roman"/>
              </a:rPr>
              <a:t>.</a:t>
            </a:r>
          </a:p>
          <a:p>
            <a:pPr marL="2052827">
              <a:spcBef>
                <a:spcPts val="6"/>
              </a:spcBef>
            </a:pPr>
            <a:endParaRPr lang="en-US" sz="1680" dirty="0" smtClean="0">
              <a:latin typeface="Times New Roman"/>
              <a:cs typeface="Times New Roman"/>
            </a:endParaRPr>
          </a:p>
          <a:p>
            <a:pPr marL="2052827">
              <a:spcBef>
                <a:spcPts val="6"/>
              </a:spcBef>
            </a:pPr>
            <a:r>
              <a:rPr lang="en-US" sz="1680" dirty="0" smtClean="0">
                <a:latin typeface="Times New Roman"/>
                <a:cs typeface="Times New Roman"/>
              </a:rPr>
              <a:t>                                     </a:t>
            </a:r>
            <a:r>
              <a:rPr lang="en-US" sz="3350" b="1" spc="-150" dirty="0" smtClean="0">
                <a:cs typeface="Calibri"/>
              </a:rPr>
              <a:t>Batch : 12</a:t>
            </a:r>
            <a:endParaRPr lang="en-US" sz="1680" dirty="0" smtClean="0">
              <a:latin typeface="Times New Roman"/>
              <a:cs typeface="Times New Roman"/>
            </a:endParaRPr>
          </a:p>
          <a:p>
            <a:pPr marR="1845564" algn="ctr"/>
            <a:r>
              <a:rPr lang="en-US" sz="3360" b="1" spc="-12" dirty="0" smtClean="0">
                <a:latin typeface="Calibri"/>
                <a:cs typeface="Calibri"/>
              </a:rPr>
              <a:t>     PROJECT </a:t>
            </a:r>
            <a:r>
              <a:rPr lang="en-US" sz="3360" b="1" spc="-12" dirty="0">
                <a:latin typeface="Calibri"/>
                <a:cs typeface="Calibri"/>
              </a:rPr>
              <a:t>FINAL</a:t>
            </a:r>
            <a:r>
              <a:rPr lang="en-US" sz="3360" b="1" spc="-186" dirty="0">
                <a:latin typeface="Calibri"/>
                <a:cs typeface="Calibri"/>
              </a:rPr>
              <a:t> </a:t>
            </a:r>
            <a:r>
              <a:rPr lang="en-US" sz="3360" b="1" dirty="0">
                <a:latin typeface="Calibri"/>
                <a:cs typeface="Calibri"/>
              </a:rPr>
              <a:t>REVIEW</a:t>
            </a:r>
            <a:r>
              <a:rPr lang="en-US" sz="3360" b="1" spc="-150" dirty="0">
                <a:latin typeface="Calibri"/>
                <a:cs typeface="Calibri"/>
              </a:rPr>
              <a:t> </a:t>
            </a:r>
          </a:p>
          <a:p>
            <a:pPr marR="1845564" algn="ctr"/>
            <a:r>
              <a:rPr lang="en-US" sz="2400" b="1" dirty="0" smtClean="0">
                <a:latin typeface="Arial"/>
                <a:cs typeface="Arial"/>
              </a:rPr>
              <a:t>      AI-Powered</a:t>
            </a:r>
            <a:r>
              <a:rPr lang="en-US" sz="2400" b="1" spc="-66" dirty="0" smtClean="0">
                <a:latin typeface="Arial"/>
                <a:cs typeface="Arial"/>
              </a:rPr>
              <a:t> </a:t>
            </a:r>
            <a:r>
              <a:rPr lang="en-US" sz="2400" b="1" dirty="0">
                <a:latin typeface="Arial"/>
                <a:cs typeface="Arial"/>
              </a:rPr>
              <a:t>Text</a:t>
            </a:r>
            <a:r>
              <a:rPr lang="en-US" sz="2400" b="1" spc="-54" dirty="0">
                <a:latin typeface="Arial"/>
                <a:cs typeface="Arial"/>
              </a:rPr>
              <a:t> </a:t>
            </a:r>
            <a:r>
              <a:rPr lang="en-US" sz="2400" b="1" spc="-12" dirty="0">
                <a:latin typeface="Arial"/>
                <a:cs typeface="Arial"/>
              </a:rPr>
              <a:t>Analyzer</a:t>
            </a:r>
            <a:endParaRPr lang="en-US" sz="2400" b="1" spc="-12" dirty="0"/>
          </a:p>
          <a:p>
            <a:pPr marR="1761744" algn="ctr">
              <a:spcBef>
                <a:spcPts val="432"/>
              </a:spcBef>
            </a:pPr>
            <a:r>
              <a:rPr lang="en-US" sz="2400" b="1" dirty="0">
                <a:latin typeface="Arial"/>
                <a:cs typeface="Arial"/>
              </a:rPr>
              <a:t>              Summarization</a:t>
            </a:r>
            <a:r>
              <a:rPr lang="en-US" sz="2400" b="1" spc="-54" dirty="0">
                <a:latin typeface="Arial"/>
                <a:cs typeface="Arial"/>
              </a:rPr>
              <a:t> </a:t>
            </a:r>
            <a:r>
              <a:rPr lang="en-US" sz="2400" b="1" dirty="0">
                <a:latin typeface="Arial"/>
                <a:cs typeface="Arial"/>
              </a:rPr>
              <a:t>|</a:t>
            </a:r>
            <a:r>
              <a:rPr lang="en-US" sz="2400" b="1" spc="-126" dirty="0">
                <a:latin typeface="Arial"/>
                <a:cs typeface="Arial"/>
              </a:rPr>
              <a:t> </a:t>
            </a:r>
            <a:r>
              <a:rPr lang="en-US" sz="2400" b="1" dirty="0">
                <a:latin typeface="Arial"/>
                <a:cs typeface="Arial"/>
              </a:rPr>
              <a:t>Emotion</a:t>
            </a:r>
            <a:r>
              <a:rPr lang="en-US" sz="2400" b="1" spc="-54" dirty="0">
                <a:latin typeface="Arial"/>
                <a:cs typeface="Arial"/>
              </a:rPr>
              <a:t> </a:t>
            </a:r>
            <a:r>
              <a:rPr lang="en-US" sz="2400" b="1" dirty="0">
                <a:latin typeface="Arial"/>
                <a:cs typeface="Arial"/>
              </a:rPr>
              <a:t>Detection</a:t>
            </a:r>
            <a:r>
              <a:rPr lang="en-US" sz="2400" b="1" spc="-30" dirty="0">
                <a:latin typeface="Arial"/>
                <a:cs typeface="Arial"/>
              </a:rPr>
              <a:t> </a:t>
            </a:r>
            <a:r>
              <a:rPr lang="en-US" sz="2400" b="1" spc="-60" dirty="0">
                <a:latin typeface="Arial"/>
                <a:cs typeface="Arial"/>
              </a:rPr>
              <a:t>|</a:t>
            </a:r>
            <a:r>
              <a:rPr lang="en-US" sz="2400" b="1" spc="-30" dirty="0">
                <a:latin typeface="Arial"/>
                <a:cs typeface="Arial"/>
              </a:rPr>
              <a:t>Title</a:t>
            </a:r>
            <a:r>
              <a:rPr lang="en-US" sz="2400" b="1" spc="-216" dirty="0">
                <a:latin typeface="Arial"/>
                <a:cs typeface="Arial"/>
              </a:rPr>
              <a:t> </a:t>
            </a:r>
            <a:r>
              <a:rPr lang="en-US" sz="2400" b="1" spc="-12" dirty="0">
                <a:latin typeface="Arial"/>
                <a:cs typeface="Arial"/>
              </a:rPr>
              <a:t>Generation</a:t>
            </a:r>
            <a:endParaRPr lang="en-US" sz="2400" b="1" dirty="0">
              <a:latin typeface="Arial"/>
              <a:cs typeface="Arial"/>
            </a:endParaRPr>
          </a:p>
        </p:txBody>
      </p:sp>
      <p:sp>
        <p:nvSpPr>
          <p:cNvPr id="13" name="object 3">
            <a:extLst>
              <a:ext uri="{FF2B5EF4-FFF2-40B4-BE49-F238E27FC236}">
                <a16:creationId xmlns:a16="http://schemas.microsoft.com/office/drawing/2014/main" xmlns="" id="{66C1555C-7010-B438-10B5-9172D59A2FAE}"/>
              </a:ext>
            </a:extLst>
          </p:cNvPr>
          <p:cNvSpPr txBox="1"/>
          <p:nvPr/>
        </p:nvSpPr>
        <p:spPr>
          <a:xfrm>
            <a:off x="1336444" y="4754067"/>
            <a:ext cx="2444496" cy="421654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5240">
              <a:spcBef>
                <a:spcPts val="120"/>
              </a:spcBef>
            </a:pPr>
            <a:r>
              <a:rPr sz="2640" b="1" dirty="0">
                <a:latin typeface="Calibri" panose="020F0502020204030204" pitchFamily="34" charset="0"/>
                <a:cs typeface="Calibri" panose="020F0502020204030204" pitchFamily="34" charset="0"/>
              </a:rPr>
              <a:t>GUIDED</a:t>
            </a:r>
            <a:r>
              <a:rPr sz="2640" b="1" spc="-3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2640" b="1" dirty="0">
                <a:latin typeface="Calibri" panose="020F0502020204030204" pitchFamily="34" charset="0"/>
                <a:cs typeface="Calibri" panose="020F0502020204030204" pitchFamily="34" charset="0"/>
              </a:rPr>
              <a:t>BY</a:t>
            </a:r>
            <a:r>
              <a:rPr sz="2640" b="1" spc="-18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2640" b="1" spc="-60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endParaRPr sz="264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object 4">
            <a:extLst>
              <a:ext uri="{FF2B5EF4-FFF2-40B4-BE49-F238E27FC236}">
                <a16:creationId xmlns:a16="http://schemas.microsoft.com/office/drawing/2014/main" xmlns="" id="{19E9BB24-63F9-1992-C769-DB1F65252F03}"/>
              </a:ext>
            </a:extLst>
          </p:cNvPr>
          <p:cNvSpPr txBox="1"/>
          <p:nvPr/>
        </p:nvSpPr>
        <p:spPr>
          <a:xfrm>
            <a:off x="1722677" y="5311181"/>
            <a:ext cx="3931492" cy="347788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5240">
              <a:spcBef>
                <a:spcPts val="120"/>
              </a:spcBef>
            </a:pPr>
            <a:r>
              <a:rPr lang="en-US" sz="2160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Mr.B.Sukkrivan,M.Tech</a:t>
            </a:r>
            <a:r>
              <a:rPr lang="en-US" sz="216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,(</a:t>
            </a:r>
            <a:r>
              <a:rPr lang="en-US" sz="2160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Ph.D</a:t>
            </a:r>
            <a:r>
              <a:rPr lang="en-US" sz="216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endParaRPr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object 5">
            <a:extLst>
              <a:ext uri="{FF2B5EF4-FFF2-40B4-BE49-F238E27FC236}">
                <a16:creationId xmlns:a16="http://schemas.microsoft.com/office/drawing/2014/main" xmlns="" id="{5E71F6CA-4D57-A88D-E4D6-82678340D927}"/>
              </a:ext>
            </a:extLst>
          </p:cNvPr>
          <p:cNvSpPr txBox="1"/>
          <p:nvPr/>
        </p:nvSpPr>
        <p:spPr>
          <a:xfrm>
            <a:off x="10020689" y="4857746"/>
            <a:ext cx="3454908" cy="422423"/>
          </a:xfrm>
          <a:prstGeom prst="rect">
            <a:avLst/>
          </a:prstGeom>
        </p:spPr>
        <p:txBody>
          <a:bodyPr vert="horz" wrap="square" lIns="0" tIns="16002" rIns="0" bIns="0" rtlCol="0">
            <a:spAutoFit/>
          </a:bodyPr>
          <a:lstStyle/>
          <a:p>
            <a:pPr marL="15240">
              <a:spcBef>
                <a:spcPts val="126"/>
              </a:spcBef>
            </a:pPr>
            <a:r>
              <a:rPr sz="2640" b="1" dirty="0">
                <a:latin typeface="Calibri" panose="020F0502020204030204" pitchFamily="34" charset="0"/>
                <a:cs typeface="Calibri" panose="020F0502020204030204" pitchFamily="34" charset="0"/>
              </a:rPr>
              <a:t>TEAM</a:t>
            </a:r>
            <a:r>
              <a:rPr sz="2640" b="1" spc="-6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2640" b="1" dirty="0">
                <a:latin typeface="Calibri" panose="020F0502020204030204" pitchFamily="34" charset="0"/>
                <a:cs typeface="Calibri" panose="020F0502020204030204" pitchFamily="34" charset="0"/>
              </a:rPr>
              <a:t>MEMBERS</a:t>
            </a:r>
            <a:r>
              <a:rPr sz="2640" b="1" spc="-96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2640" b="1" spc="-60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endParaRPr sz="264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object 6">
            <a:extLst>
              <a:ext uri="{FF2B5EF4-FFF2-40B4-BE49-F238E27FC236}">
                <a16:creationId xmlns:a16="http://schemas.microsoft.com/office/drawing/2014/main" xmlns="" id="{3F61CCE7-D36C-F35F-B1D7-6D9417F4A41B}"/>
              </a:ext>
            </a:extLst>
          </p:cNvPr>
          <p:cNvSpPr txBox="1"/>
          <p:nvPr/>
        </p:nvSpPr>
        <p:spPr>
          <a:xfrm>
            <a:off x="10400628" y="5485075"/>
            <a:ext cx="5042916" cy="1236492"/>
          </a:xfrm>
          <a:prstGeom prst="rect">
            <a:avLst/>
          </a:prstGeom>
        </p:spPr>
        <p:txBody>
          <a:bodyPr vert="horz" wrap="square" lIns="0" tIns="16002" rIns="0" bIns="0" rtlCol="0">
            <a:spAutoFit/>
          </a:bodyPr>
          <a:lstStyle/>
          <a:p>
            <a:pPr marL="15240" marR="6096">
              <a:spcBef>
                <a:spcPts val="126"/>
              </a:spcBef>
            </a:pPr>
            <a:r>
              <a:rPr sz="1920" b="1" spc="-90" dirty="0">
                <a:latin typeface="Arial" panose="020B0604020202020204" pitchFamily="34" charset="0"/>
                <a:cs typeface="Arial" panose="020B0604020202020204" pitchFamily="34" charset="0"/>
              </a:rPr>
              <a:t>SURYA</a:t>
            </a:r>
            <a:r>
              <a:rPr lang="en-IN" sz="1920" b="1" spc="-78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920" b="1" spc="-12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IN" sz="1920" b="1" spc="-12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920" b="1" spc="-12" dirty="0">
                <a:latin typeface="Arial" panose="020B0604020202020204" pitchFamily="34" charset="0"/>
                <a:cs typeface="Arial" panose="020B0604020202020204" pitchFamily="34" charset="0"/>
              </a:rPr>
              <a:t>(510121104047) </a:t>
            </a:r>
            <a:endParaRPr lang="en-IN" sz="1920" b="1" spc="-12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5240" marR="6096">
              <a:spcBef>
                <a:spcPts val="126"/>
              </a:spcBef>
            </a:pPr>
            <a:r>
              <a:rPr sz="1920" b="1" dirty="0">
                <a:latin typeface="Arial" panose="020B0604020202020204" pitchFamily="34" charset="0"/>
                <a:cs typeface="Arial" panose="020B0604020202020204" pitchFamily="34" charset="0"/>
              </a:rPr>
              <a:t>VIGNESH</a:t>
            </a:r>
            <a:r>
              <a:rPr lang="en-IN" sz="1920" b="1" spc="-84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920" b="1" spc="-12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IN" sz="1920" b="1" spc="-12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920" b="1" spc="-12" dirty="0">
                <a:latin typeface="Arial" panose="020B0604020202020204" pitchFamily="34" charset="0"/>
                <a:cs typeface="Arial" panose="020B0604020202020204" pitchFamily="34" charset="0"/>
              </a:rPr>
              <a:t>(510121104053) </a:t>
            </a:r>
            <a:endParaRPr lang="en-IN" sz="1920" b="1" spc="-12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5240" marR="6096">
              <a:spcBef>
                <a:spcPts val="126"/>
              </a:spcBef>
            </a:pPr>
            <a:r>
              <a:rPr sz="1920" b="1" spc="-12" dirty="0">
                <a:latin typeface="Arial" panose="020B0604020202020204" pitchFamily="34" charset="0"/>
                <a:cs typeface="Arial" panose="020B0604020202020204" pitchFamily="34" charset="0"/>
              </a:rPr>
              <a:t>SUDHARSAN</a:t>
            </a:r>
            <a:r>
              <a:rPr lang="en-IN" sz="1920" b="1" spc="-144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920" b="1" spc="-42" dirty="0"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r>
              <a:rPr lang="en-IN" sz="1920" b="1" spc="-42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920" b="1" spc="-42" dirty="0">
                <a:latin typeface="Arial" panose="020B0604020202020204" pitchFamily="34" charset="0"/>
                <a:cs typeface="Arial" panose="020B0604020202020204" pitchFamily="34" charset="0"/>
              </a:rPr>
              <a:t>(510121104043) </a:t>
            </a:r>
            <a:endParaRPr lang="en-IN" sz="1920" b="1" spc="-42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5240" marR="6096">
              <a:spcBef>
                <a:spcPts val="126"/>
              </a:spcBef>
            </a:pPr>
            <a:r>
              <a:rPr sz="1920" b="1" dirty="0">
                <a:latin typeface="Arial" panose="020B0604020202020204" pitchFamily="34" charset="0"/>
                <a:cs typeface="Arial" panose="020B0604020202020204" pitchFamily="34" charset="0"/>
              </a:rPr>
              <a:t>SIDDIQ</a:t>
            </a:r>
            <a:r>
              <a:rPr lang="en-IN" sz="1920" b="1" spc="-168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920" b="1" spc="-12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IN" sz="1920" b="1" spc="-12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920" b="1" spc="-12" dirty="0">
                <a:latin typeface="Arial" panose="020B0604020202020204" pitchFamily="34" charset="0"/>
                <a:cs typeface="Arial" panose="020B0604020202020204" pitchFamily="34" charset="0"/>
              </a:rPr>
              <a:t>(510121104039)</a:t>
            </a:r>
            <a:endParaRPr sz="192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80D394BC-F018-23DC-60F7-6086152848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45844" y="7695835"/>
            <a:ext cx="2655756" cy="440071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250877"/>
            <a:ext cx="695515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Module 2: Title Generation</a:t>
            </a:r>
            <a:endParaRPr lang="en-US" sz="4450" b="1" dirty="0"/>
          </a:p>
        </p:txBody>
      </p:sp>
      <p:sp>
        <p:nvSpPr>
          <p:cNvPr id="4" name="Shape 1"/>
          <p:cNvSpPr/>
          <p:nvPr/>
        </p:nvSpPr>
        <p:spPr>
          <a:xfrm>
            <a:off x="6280190" y="329981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7017306" y="337768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Model Used</a:t>
            </a:r>
            <a:endParaRPr lang="en-US" sz="2200" b="1" dirty="0"/>
          </a:p>
        </p:txBody>
      </p:sp>
      <p:sp>
        <p:nvSpPr>
          <p:cNvPr id="6" name="Text 3"/>
          <p:cNvSpPr/>
          <p:nvPr/>
        </p:nvSpPr>
        <p:spPr>
          <a:xfrm>
            <a:off x="7017306" y="3868103"/>
            <a:ext cx="289941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T5 transformer model.</a:t>
            </a:r>
            <a:endParaRPr lang="en-US" sz="2000" dirty="0"/>
          </a:p>
        </p:txBody>
      </p:sp>
      <p:sp>
        <p:nvSpPr>
          <p:cNvPr id="7" name="Shape 4"/>
          <p:cNvSpPr/>
          <p:nvPr/>
        </p:nvSpPr>
        <p:spPr>
          <a:xfrm>
            <a:off x="10200203" y="329981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937319" y="337768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Input</a:t>
            </a:r>
            <a:endParaRPr lang="en-US" sz="2200" b="1" dirty="0"/>
          </a:p>
        </p:txBody>
      </p:sp>
      <p:sp>
        <p:nvSpPr>
          <p:cNvPr id="9" name="Text 6"/>
          <p:cNvSpPr/>
          <p:nvPr/>
        </p:nvSpPr>
        <p:spPr>
          <a:xfrm>
            <a:off x="10937319" y="3868103"/>
            <a:ext cx="28994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Summarization prompt text.</a:t>
            </a:r>
            <a:endParaRPr lang="en-US" sz="2000" dirty="0"/>
          </a:p>
        </p:txBody>
      </p:sp>
      <p:sp>
        <p:nvSpPr>
          <p:cNvPr id="10" name="Shape 7"/>
          <p:cNvSpPr/>
          <p:nvPr/>
        </p:nvSpPr>
        <p:spPr>
          <a:xfrm>
            <a:off x="6280190" y="504753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7017306" y="51254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Output</a:t>
            </a:r>
            <a:endParaRPr lang="en-US" sz="2200" b="1" dirty="0"/>
          </a:p>
        </p:txBody>
      </p:sp>
      <p:sp>
        <p:nvSpPr>
          <p:cNvPr id="12" name="Text 9"/>
          <p:cNvSpPr/>
          <p:nvPr/>
        </p:nvSpPr>
        <p:spPr>
          <a:xfrm>
            <a:off x="7017306" y="5615821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Titles of 2 to 5 words.</a:t>
            </a:r>
            <a:endParaRPr lang="en-US" sz="20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3923F5DA-A5E5-470C-58DB-48B91BEA26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43828" y="7784426"/>
            <a:ext cx="2286572" cy="44517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432328"/>
            <a:ext cx="715410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Module 3 – Summarization</a:t>
            </a:r>
            <a:endParaRPr lang="en-US" sz="4450" b="1" dirty="0"/>
          </a:p>
        </p:txBody>
      </p:sp>
      <p:sp>
        <p:nvSpPr>
          <p:cNvPr id="4" name="Shape 1"/>
          <p:cNvSpPr/>
          <p:nvPr/>
        </p:nvSpPr>
        <p:spPr>
          <a:xfrm>
            <a:off x="793790" y="348126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530906" y="355913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Model</a:t>
            </a:r>
            <a:endParaRPr lang="en-US" sz="2200" b="1" dirty="0"/>
          </a:p>
        </p:txBody>
      </p:sp>
      <p:sp>
        <p:nvSpPr>
          <p:cNvPr id="6" name="Text 3"/>
          <p:cNvSpPr/>
          <p:nvPr/>
        </p:nvSpPr>
        <p:spPr>
          <a:xfrm>
            <a:off x="1530906" y="4049554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BART-large transformer for abstractive summarization.</a:t>
            </a:r>
            <a:endParaRPr lang="en-US" sz="2000" dirty="0"/>
          </a:p>
        </p:txBody>
      </p:sp>
      <p:sp>
        <p:nvSpPr>
          <p:cNvPr id="7" name="Shape 4"/>
          <p:cNvSpPr/>
          <p:nvPr/>
        </p:nvSpPr>
        <p:spPr>
          <a:xfrm>
            <a:off x="793790" y="486608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530906" y="494395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Function</a:t>
            </a:r>
            <a:endParaRPr lang="en-US" sz="2200" b="1" dirty="0"/>
          </a:p>
        </p:txBody>
      </p:sp>
      <p:sp>
        <p:nvSpPr>
          <p:cNvPr id="9" name="Text 6"/>
          <p:cNvSpPr/>
          <p:nvPr/>
        </p:nvSpPr>
        <p:spPr>
          <a:xfrm>
            <a:off x="1530906" y="5434370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Produces concise and clear summaries.</a:t>
            </a:r>
            <a:endParaRPr lang="en-US" sz="2000" dirty="0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144000" y="0"/>
            <a:ext cx="5486400" cy="822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07787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Module 4 – Emotion Detection</a:t>
            </a:r>
            <a:endParaRPr lang="en-US" sz="4450" b="1" dirty="0"/>
          </a:p>
        </p:txBody>
      </p:sp>
      <p:sp>
        <p:nvSpPr>
          <p:cNvPr id="4" name="Shape 1"/>
          <p:cNvSpPr/>
          <p:nvPr/>
        </p:nvSpPr>
        <p:spPr>
          <a:xfrm>
            <a:off x="793790" y="383559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530906" y="391346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Model</a:t>
            </a:r>
            <a:endParaRPr lang="en-US" sz="2200" b="1" dirty="0"/>
          </a:p>
        </p:txBody>
      </p:sp>
      <p:sp>
        <p:nvSpPr>
          <p:cNvPr id="6" name="Text 3"/>
          <p:cNvSpPr/>
          <p:nvPr/>
        </p:nvSpPr>
        <p:spPr>
          <a:xfrm>
            <a:off x="1530906" y="4403884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DistilRoBERTa transformer detects emotions.</a:t>
            </a:r>
            <a:endParaRPr lang="en-US" sz="2000" dirty="0"/>
          </a:p>
        </p:txBody>
      </p:sp>
      <p:sp>
        <p:nvSpPr>
          <p:cNvPr id="7" name="Shape 4"/>
          <p:cNvSpPr/>
          <p:nvPr/>
        </p:nvSpPr>
        <p:spPr>
          <a:xfrm>
            <a:off x="793790" y="522041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530906" y="529828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Output</a:t>
            </a:r>
            <a:endParaRPr lang="en-US" sz="2200" b="1" dirty="0"/>
          </a:p>
        </p:txBody>
      </p:sp>
      <p:sp>
        <p:nvSpPr>
          <p:cNvPr id="9" name="Text 6"/>
          <p:cNvSpPr/>
          <p:nvPr/>
        </p:nvSpPr>
        <p:spPr>
          <a:xfrm>
            <a:off x="1530906" y="5788700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Shows top 3 emotions with emojis.</a:t>
            </a:r>
            <a:endParaRPr lang="en-US" sz="2000" dirty="0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831394" y="0"/>
            <a:ext cx="6799006" cy="822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9574" y="534829"/>
            <a:ext cx="4862989" cy="607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50"/>
              </a:lnSpc>
              <a:buNone/>
            </a:pPr>
            <a:r>
              <a:rPr lang="en-US" sz="4400" b="1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Streamlit UI Design</a:t>
            </a:r>
            <a:endParaRPr lang="en-US" sz="4400" b="1" dirty="0"/>
          </a:p>
        </p:txBody>
      </p:sp>
      <p:sp>
        <p:nvSpPr>
          <p:cNvPr id="3" name="Text 1"/>
          <p:cNvSpPr/>
          <p:nvPr/>
        </p:nvSpPr>
        <p:spPr>
          <a:xfrm>
            <a:off x="680799" y="1434346"/>
            <a:ext cx="13268801" cy="311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UI integrates all modules in a clean, user-friendly interface.</a:t>
            </a:r>
            <a:endParaRPr lang="en-US" sz="2000" dirty="0"/>
          </a:p>
        </p:txBody>
      </p:sp>
      <p:sp>
        <p:nvSpPr>
          <p:cNvPr id="4" name="Text 2"/>
          <p:cNvSpPr/>
          <p:nvPr/>
        </p:nvSpPr>
        <p:spPr>
          <a:xfrm>
            <a:off x="680799" y="1964293"/>
            <a:ext cx="13596675" cy="311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Designed for easy input and clear output display.</a:t>
            </a:r>
            <a:endParaRPr lang="en-US" sz="20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025" y="2573982"/>
            <a:ext cx="12329349" cy="48739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C2F88521-31D7-CE17-9368-AA3FB39AED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93774" y="7718144"/>
            <a:ext cx="2788500" cy="4378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92307" y="575072"/>
            <a:ext cx="8016478" cy="653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4400" b="1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Output Screenshot 1: Input Given</a:t>
            </a:r>
            <a:endParaRPr lang="en-US" sz="4400" b="1" dirty="0"/>
          </a:p>
        </p:txBody>
      </p:sp>
      <p:sp>
        <p:nvSpPr>
          <p:cNvPr id="3" name="Text 1"/>
          <p:cNvSpPr/>
          <p:nvPr/>
        </p:nvSpPr>
        <p:spPr>
          <a:xfrm>
            <a:off x="731520" y="1556488"/>
            <a:ext cx="13167360" cy="3344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Example input text is entered for processing.</a:t>
            </a:r>
            <a:endParaRPr lang="en-US" sz="2000" dirty="0"/>
          </a:p>
        </p:txBody>
      </p:sp>
      <p:sp>
        <p:nvSpPr>
          <p:cNvPr id="4" name="Text 2"/>
          <p:cNvSpPr/>
          <p:nvPr/>
        </p:nvSpPr>
        <p:spPr>
          <a:xfrm>
            <a:off x="731520" y="2111335"/>
            <a:ext cx="13167360" cy="3344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system accepts summarization prompts seamlessly.</a:t>
            </a:r>
            <a:endParaRPr lang="en-US" sz="20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753" y="2680930"/>
            <a:ext cx="11629834" cy="497359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3C3DCAE5-007B-B77C-2E97-C20504C248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91849" y="7778151"/>
            <a:ext cx="2129903" cy="33444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63873"/>
            <a:ext cx="1007125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Output Screenshot 2 : Title Generating</a:t>
            </a:r>
            <a:endParaRPr lang="en-US" sz="4450" b="1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756" y="2626280"/>
            <a:ext cx="11550611" cy="297930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596610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Generated titles are concise and relevant.</a:t>
            </a:r>
            <a:endParaRPr lang="en-US" sz="2000" dirty="0"/>
          </a:p>
        </p:txBody>
      </p:sp>
      <p:sp>
        <p:nvSpPr>
          <p:cNvPr id="5" name="Text 2"/>
          <p:cNvSpPr/>
          <p:nvPr/>
        </p:nvSpPr>
        <p:spPr>
          <a:xfrm>
            <a:off x="793790" y="640270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64C784B3-CA68-E552-02C7-94FEC3A39C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40248" y="7665858"/>
            <a:ext cx="3590152" cy="56374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03078" y="576739"/>
            <a:ext cx="10262473" cy="6554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50"/>
              </a:lnSpc>
              <a:buNone/>
            </a:pPr>
            <a:r>
              <a:rPr lang="en-US" sz="4400" b="1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Output Screenshot </a:t>
            </a:r>
            <a:r>
              <a:rPr lang="en-US" sz="4400" b="1" dirty="0" smtClean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 3:Summary </a:t>
            </a:r>
            <a:r>
              <a:rPr lang="en-US" sz="4400" b="1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&amp; Emotion</a:t>
            </a:r>
            <a:endParaRPr lang="en-US" sz="4400" b="1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948" y="1430410"/>
            <a:ext cx="13424432" cy="548658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34020" y="7366798"/>
            <a:ext cx="13162359" cy="335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Summaries and emotion detection results are clearly displayed.</a:t>
            </a:r>
            <a:endParaRPr lang="en-US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C8A51B27-1D4E-96A3-C631-6E317D9066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73383" y="7777524"/>
            <a:ext cx="2357017" cy="37010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881983" y="2250877"/>
            <a:ext cx="706743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Conclusion &amp; Future Scope</a:t>
            </a:r>
            <a:endParaRPr lang="en-US" sz="4450" b="1" dirty="0"/>
          </a:p>
        </p:txBody>
      </p:sp>
      <p:sp>
        <p:nvSpPr>
          <p:cNvPr id="4" name="Shape 1"/>
          <p:cNvSpPr/>
          <p:nvPr/>
        </p:nvSpPr>
        <p:spPr>
          <a:xfrm>
            <a:off x="6280190" y="329981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7017306" y="337768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Achievements</a:t>
            </a:r>
            <a:endParaRPr lang="en-US" sz="2200" b="1" dirty="0"/>
          </a:p>
        </p:txBody>
      </p:sp>
      <p:sp>
        <p:nvSpPr>
          <p:cNvPr id="6" name="Text 3"/>
          <p:cNvSpPr/>
          <p:nvPr/>
        </p:nvSpPr>
        <p:spPr>
          <a:xfrm>
            <a:off x="7017306" y="3868103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Integrated transformer models for summarization, title, and emotion.</a:t>
            </a:r>
            <a:endParaRPr lang="en-US" sz="2000" dirty="0"/>
          </a:p>
        </p:txBody>
      </p:sp>
      <p:sp>
        <p:nvSpPr>
          <p:cNvPr id="7" name="Shape 4"/>
          <p:cNvSpPr/>
          <p:nvPr/>
        </p:nvSpPr>
        <p:spPr>
          <a:xfrm>
            <a:off x="6280190" y="504753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7017306" y="51254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Future Plans</a:t>
            </a:r>
            <a:endParaRPr lang="en-US" sz="2200" b="1" dirty="0"/>
          </a:p>
        </p:txBody>
      </p:sp>
      <p:sp>
        <p:nvSpPr>
          <p:cNvPr id="9" name="Text 6"/>
          <p:cNvSpPr/>
          <p:nvPr/>
        </p:nvSpPr>
        <p:spPr>
          <a:xfrm>
            <a:off x="7017306" y="5615821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Font typeface="Wingdings" pitchFamily="2" charset="2"/>
              <a:buChar char="§"/>
            </a:pPr>
            <a:r>
              <a:rPr lang="en-US" sz="2000" dirty="0" smtClean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   Add voice input, support larger inputs, and deploy publicly.</a:t>
            </a:r>
            <a:endParaRPr lang="en-US" sz="20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ED1BE9DE-6284-A618-6DBE-B6E69C3DCA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69798" y="7762111"/>
            <a:ext cx="2020792" cy="362903"/>
          </a:xfrm>
          <a:prstGeom prst="rect">
            <a:avLst/>
          </a:prstGeom>
        </p:spPr>
      </p:pic>
      <p:sp>
        <p:nvSpPr>
          <p:cNvPr id="18" name="Text 6"/>
          <p:cNvSpPr/>
          <p:nvPr/>
        </p:nvSpPr>
        <p:spPr>
          <a:xfrm>
            <a:off x="7017306" y="6160175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Font typeface="Wingdings" pitchFamily="2" charset="2"/>
              <a:buChar char="§"/>
            </a:pPr>
            <a:r>
              <a:rPr lang="en-US" sz="2000" dirty="0">
                <a:solidFill>
                  <a:srgbClr val="4C4C4D"/>
                </a:solidFill>
                <a:latin typeface="Open Sans" charset="0"/>
                <a:ea typeface="Open Sans" charset="0"/>
                <a:cs typeface="Open Sans" charset="0"/>
              </a:rPr>
              <a:t>Multilingual support</a:t>
            </a:r>
            <a:endParaRPr lang="en-US" sz="2000" dirty="0"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9" name="Text 6"/>
          <p:cNvSpPr/>
          <p:nvPr/>
        </p:nvSpPr>
        <p:spPr>
          <a:xfrm>
            <a:off x="7017306" y="671632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Font typeface="Wingdings" pitchFamily="2" charset="2"/>
              <a:buChar char="§"/>
            </a:pPr>
            <a:r>
              <a:rPr lang="en-US" sz="2000" dirty="0" smtClean="0">
                <a:solidFill>
                  <a:srgbClr val="4C4C4D"/>
                </a:solidFill>
                <a:latin typeface="Open Sans" charset="0"/>
                <a:ea typeface="Open Sans" charset="0"/>
                <a:cs typeface="Open Sans" charset="0"/>
              </a:rPr>
              <a:t>File upload</a:t>
            </a:r>
            <a:endParaRPr lang="en-US" sz="2000" dirty="0">
              <a:latin typeface="Open Sans" charset="0"/>
              <a:ea typeface="Open Sans" charset="0"/>
              <a:cs typeface="Open Sans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98209" y="101930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C3F42"/>
                </a:solidFill>
                <a:latin typeface="Bitter Medium" charset="0"/>
                <a:ea typeface="Bitter Medium" pitchFamily="34" charset="-122"/>
                <a:cs typeface="Aharoni" charset="-79"/>
              </a:rPr>
              <a:t>Project </a:t>
            </a:r>
            <a:r>
              <a:rPr lang="en-US" sz="4450" b="1" dirty="0" smtClean="0">
                <a:solidFill>
                  <a:srgbClr val="2C3F42"/>
                </a:solidFill>
                <a:latin typeface="Bitter Medium" charset="0"/>
                <a:ea typeface="Bitter Medium" pitchFamily="34" charset="-122"/>
                <a:cs typeface="Aharoni" charset="-79"/>
              </a:rPr>
              <a:t>Abstract</a:t>
            </a:r>
            <a:endParaRPr lang="en-US" sz="4450" b="1" dirty="0">
              <a:latin typeface="Bitter Medium" charset="0"/>
              <a:cs typeface="Aharoni" charset="-79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10706A5E-FDCF-0C6B-6A46-5604E7BAC6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32728" y="7762110"/>
            <a:ext cx="2797672" cy="43930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430592" y="1991032"/>
            <a:ext cx="9350479" cy="15286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 dirty="0" smtClean="0">
                <a:solidFill>
                  <a:srgbClr val="4C4C4D"/>
                </a:solidFill>
                <a:latin typeface="Open Sans" charset="0"/>
                <a:ea typeface="Open Sans" charset="0"/>
                <a:cs typeface="Open Sans" charset="0"/>
              </a:rPr>
              <a:t>The AI-Powered Text Analyzer is an advanced NLP system designed to enhance text interpretation using transformer-based models. The application performs three primary tasks: summarization (BART), emotion detection (</a:t>
            </a:r>
            <a:r>
              <a:rPr lang="en-US" sz="2000" dirty="0" err="1" smtClean="0">
                <a:solidFill>
                  <a:srgbClr val="4C4C4D"/>
                </a:solidFill>
                <a:latin typeface="Open Sans" charset="0"/>
                <a:ea typeface="Open Sans" charset="0"/>
                <a:cs typeface="Open Sans" charset="0"/>
              </a:rPr>
              <a:t>DistilBERTa</a:t>
            </a:r>
            <a:r>
              <a:rPr lang="en-US" sz="2000" dirty="0" smtClean="0">
                <a:solidFill>
                  <a:srgbClr val="4C4C4D"/>
                </a:solidFill>
                <a:latin typeface="Open Sans" charset="0"/>
                <a:ea typeface="Open Sans" charset="0"/>
                <a:cs typeface="Open Sans" charset="0"/>
              </a:rPr>
              <a:t>), </a:t>
            </a:r>
            <a:r>
              <a:rPr lang="en-US" sz="2000" dirty="0" smtClean="0">
                <a:solidFill>
                  <a:srgbClr val="4C4C4D"/>
                </a:solidFill>
                <a:latin typeface="Open Sans" charset="0"/>
                <a:ea typeface="Open Sans" charset="0"/>
                <a:cs typeface="Open Sans" charset="0"/>
              </a:rPr>
              <a:t>and title generation (T5).</a:t>
            </a:r>
            <a:endParaRPr lang="en-US" sz="2000" dirty="0"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430592" y="3519656"/>
            <a:ext cx="9350479" cy="11460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 dirty="0" smtClean="0">
                <a:solidFill>
                  <a:srgbClr val="4C4C4D"/>
                </a:solidFill>
                <a:latin typeface="Open Sans" charset="0"/>
                <a:ea typeface="Open Sans" charset="0"/>
                <a:cs typeface="Open Sans" charset="0"/>
              </a:rPr>
              <a:t>A key improvement includes a refined title generator that intelligently extracts the best two keywords, delivering concise, relevant titles instead of echoing summaries.</a:t>
            </a:r>
            <a:endParaRPr lang="en-US" sz="2000" dirty="0"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430592" y="4665675"/>
            <a:ext cx="9099755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 dirty="0" smtClean="0">
                <a:solidFill>
                  <a:srgbClr val="4C4C4D"/>
                </a:solidFill>
                <a:latin typeface="Open Sans" charset="0"/>
                <a:ea typeface="Open Sans" charset="0"/>
                <a:cs typeface="Open Sans" charset="0"/>
              </a:rPr>
              <a:t>The system is deployed with a </a:t>
            </a:r>
            <a:r>
              <a:rPr lang="en-US" sz="2000" dirty="0" err="1" smtClean="0">
                <a:solidFill>
                  <a:srgbClr val="4C4C4D"/>
                </a:solidFill>
                <a:latin typeface="Open Sans" charset="0"/>
                <a:ea typeface="Open Sans" charset="0"/>
                <a:cs typeface="Open Sans" charset="0"/>
              </a:rPr>
              <a:t>Streamlit</a:t>
            </a:r>
            <a:r>
              <a:rPr lang="en-US" sz="2000" dirty="0" smtClean="0">
                <a:solidFill>
                  <a:srgbClr val="4C4C4D"/>
                </a:solidFill>
                <a:latin typeface="Open Sans" charset="0"/>
                <a:ea typeface="Open Sans" charset="0"/>
                <a:cs typeface="Open Sans" charset="0"/>
              </a:rPr>
              <a:t> interface, supporting real-time interaction, and is suited for applications like article summarization, sentiment analysis, and content creation.</a:t>
            </a:r>
            <a:endParaRPr lang="en-US" sz="2000" dirty="0">
              <a:latin typeface="Open Sans" charset="0"/>
              <a:ea typeface="Open Sans" charset="0"/>
              <a:cs typeface="Open Sans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15467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Problem Statement</a:t>
            </a:r>
            <a:endParaRPr lang="en-US" sz="4450" b="1" dirty="0"/>
          </a:p>
        </p:txBody>
      </p:sp>
      <p:sp>
        <p:nvSpPr>
          <p:cNvPr id="4" name="Shape 1"/>
          <p:cNvSpPr/>
          <p:nvPr/>
        </p:nvSpPr>
        <p:spPr>
          <a:xfrm>
            <a:off x="6280190" y="3203615"/>
            <a:ext cx="7556421" cy="1322189"/>
          </a:xfrm>
          <a:prstGeom prst="roundRect">
            <a:avLst>
              <a:gd name="adj" fmla="val 7205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14624" y="343804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Manual Tasks</a:t>
            </a:r>
            <a:endParaRPr lang="en-US" sz="2200" b="1" dirty="0"/>
          </a:p>
        </p:txBody>
      </p:sp>
      <p:sp>
        <p:nvSpPr>
          <p:cNvPr id="6" name="Text 3"/>
          <p:cNvSpPr/>
          <p:nvPr/>
        </p:nvSpPr>
        <p:spPr>
          <a:xfrm>
            <a:off x="6514624" y="3928467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Summarization and title writing are slow and error-prone.</a:t>
            </a:r>
            <a:endParaRPr lang="en-US" sz="2000" dirty="0"/>
          </a:p>
        </p:txBody>
      </p:sp>
      <p:sp>
        <p:nvSpPr>
          <p:cNvPr id="7" name="Shape 4"/>
          <p:cNvSpPr/>
          <p:nvPr/>
        </p:nvSpPr>
        <p:spPr>
          <a:xfrm>
            <a:off x="6280190" y="4752618"/>
            <a:ext cx="7556421" cy="1322189"/>
          </a:xfrm>
          <a:prstGeom prst="roundRect">
            <a:avLst>
              <a:gd name="adj" fmla="val 7205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6514624" y="498705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Tool Limitations</a:t>
            </a:r>
            <a:endParaRPr lang="en-US" sz="2200" b="1" dirty="0"/>
          </a:p>
        </p:txBody>
      </p:sp>
      <p:sp>
        <p:nvSpPr>
          <p:cNvPr id="9" name="Text 6"/>
          <p:cNvSpPr/>
          <p:nvPr/>
        </p:nvSpPr>
        <p:spPr>
          <a:xfrm>
            <a:off x="6514624" y="5477470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Lack integration, emotional depth, and ease of use.</a:t>
            </a:r>
            <a:endParaRPr lang="en-US" sz="2000" dirty="0"/>
          </a:p>
        </p:txBody>
      </p:sp>
      <p:pic>
        <p:nvPicPr>
          <p:cNvPr id="10" name="Image 0" descr="preencoded.png">
            <a:extLst>
              <a:ext uri="{FF2B5EF4-FFF2-40B4-BE49-F238E27FC236}">
                <a16:creationId xmlns:a16="http://schemas.microsoft.com/office/drawing/2014/main" xmlns="" id="{752A72F2-5694-9B45-01E8-C1353CDE39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4882"/>
            <a:ext cx="5486400" cy="82296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590A079A-14D0-323B-7437-30C07BD3DE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49490" y="7684168"/>
            <a:ext cx="2180909" cy="48456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 0" descr="preencoded.png">
            <a:extLst>
              <a:ext uri="{FF2B5EF4-FFF2-40B4-BE49-F238E27FC236}">
                <a16:creationId xmlns:a16="http://schemas.microsoft.com/office/drawing/2014/main" xmlns="" id="{34D1E4CB-6B39-BD85-B6D4-7DC178BF25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18" name="Text 0">
            <a:extLst>
              <a:ext uri="{FF2B5EF4-FFF2-40B4-BE49-F238E27FC236}">
                <a16:creationId xmlns:a16="http://schemas.microsoft.com/office/drawing/2014/main" xmlns="" id="{9F874D90-F584-4DF2-C408-02855E139BC4}"/>
              </a:ext>
            </a:extLst>
          </p:cNvPr>
          <p:cNvSpPr/>
          <p:nvPr/>
        </p:nvSpPr>
        <p:spPr>
          <a:xfrm>
            <a:off x="790218" y="622340"/>
            <a:ext cx="5644515" cy="7055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00" b="1" dirty="0">
                <a:solidFill>
                  <a:srgbClr val="2C3F42"/>
                </a:solidFill>
                <a:latin typeface="Bitter Medium" charset="0"/>
                <a:ea typeface="Bitter Medium" pitchFamily="34" charset="-122"/>
                <a:cs typeface="Aharoni" panose="02010803020104030203" pitchFamily="2" charset="-79"/>
              </a:rPr>
              <a:t>Project Objectives</a:t>
            </a:r>
            <a:endParaRPr lang="en-US" sz="4400" b="1" dirty="0">
              <a:latin typeface="Bitter Medium" charset="0"/>
              <a:cs typeface="Aharoni" panose="02010803020104030203" pitchFamily="2" charset="-79"/>
            </a:endParaRPr>
          </a:p>
        </p:txBody>
      </p:sp>
      <p:sp>
        <p:nvSpPr>
          <p:cNvPr id="19" name="Shape 1">
            <a:extLst>
              <a:ext uri="{FF2B5EF4-FFF2-40B4-BE49-F238E27FC236}">
                <a16:creationId xmlns:a16="http://schemas.microsoft.com/office/drawing/2014/main" xmlns="" id="{58DD1342-CAA7-580B-02E6-5CAA0AE7A59E}"/>
              </a:ext>
            </a:extLst>
          </p:cNvPr>
          <p:cNvSpPr/>
          <p:nvPr/>
        </p:nvSpPr>
        <p:spPr>
          <a:xfrm>
            <a:off x="790218" y="1666518"/>
            <a:ext cx="7563564" cy="1315879"/>
          </a:xfrm>
          <a:prstGeom prst="roundRect">
            <a:avLst>
              <a:gd name="adj" fmla="val 7206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20" name="Text 2">
            <a:extLst>
              <a:ext uri="{FF2B5EF4-FFF2-40B4-BE49-F238E27FC236}">
                <a16:creationId xmlns:a16="http://schemas.microsoft.com/office/drawing/2014/main" xmlns="" id="{49EFE743-E619-565A-BA3C-2266671198D4}"/>
              </a:ext>
            </a:extLst>
          </p:cNvPr>
          <p:cNvSpPr/>
          <p:nvPr/>
        </p:nvSpPr>
        <p:spPr>
          <a:xfrm>
            <a:off x="1023580" y="1899880"/>
            <a:ext cx="2822258" cy="352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B2E3C"/>
                </a:solidFill>
                <a:latin typeface="Bitter Medium" charset="0"/>
                <a:ea typeface="Bitter Medium" pitchFamily="34" charset="-122"/>
                <a:cs typeface="Aharoni" panose="02010803020104030203" pitchFamily="2" charset="-79"/>
              </a:rPr>
              <a:t>Summarize Content</a:t>
            </a:r>
            <a:endParaRPr lang="en-US" sz="2200" b="1" dirty="0">
              <a:latin typeface="Bitter Medium" charset="0"/>
              <a:cs typeface="Aharoni" panose="02010803020104030203" pitchFamily="2" charset="-79"/>
            </a:endParaRPr>
          </a:p>
        </p:txBody>
      </p:sp>
      <p:sp>
        <p:nvSpPr>
          <p:cNvPr id="21" name="Text 3">
            <a:extLst>
              <a:ext uri="{FF2B5EF4-FFF2-40B4-BE49-F238E27FC236}">
                <a16:creationId xmlns:a16="http://schemas.microsoft.com/office/drawing/2014/main" xmlns="" id="{DAB5E67A-229A-9B86-1230-B49F9433DD45}"/>
              </a:ext>
            </a:extLst>
          </p:cNvPr>
          <p:cNvSpPr/>
          <p:nvPr/>
        </p:nvSpPr>
        <p:spPr>
          <a:xfrm>
            <a:off x="1023580" y="2387918"/>
            <a:ext cx="7096839" cy="3611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Leverage BART model for precise text summarization</a:t>
            </a:r>
            <a:endParaRPr lang="en-US" sz="2000" dirty="0"/>
          </a:p>
        </p:txBody>
      </p:sp>
      <p:sp>
        <p:nvSpPr>
          <p:cNvPr id="22" name="Shape 4">
            <a:extLst>
              <a:ext uri="{FF2B5EF4-FFF2-40B4-BE49-F238E27FC236}">
                <a16:creationId xmlns:a16="http://schemas.microsoft.com/office/drawing/2014/main" xmlns="" id="{A1112734-C658-6678-D9BC-413AABD32561}"/>
              </a:ext>
            </a:extLst>
          </p:cNvPr>
          <p:cNvSpPr/>
          <p:nvPr/>
        </p:nvSpPr>
        <p:spPr>
          <a:xfrm>
            <a:off x="790218" y="3208139"/>
            <a:ext cx="7563564" cy="1315879"/>
          </a:xfrm>
          <a:prstGeom prst="roundRect">
            <a:avLst>
              <a:gd name="adj" fmla="val 7206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23" name="Text 5">
            <a:extLst>
              <a:ext uri="{FF2B5EF4-FFF2-40B4-BE49-F238E27FC236}">
                <a16:creationId xmlns:a16="http://schemas.microsoft.com/office/drawing/2014/main" xmlns="" id="{410A0DA4-B5C6-3010-1A04-F1BB4F126224}"/>
              </a:ext>
            </a:extLst>
          </p:cNvPr>
          <p:cNvSpPr/>
          <p:nvPr/>
        </p:nvSpPr>
        <p:spPr>
          <a:xfrm>
            <a:off x="1023580" y="3441502"/>
            <a:ext cx="2822258" cy="352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B2E3C"/>
                </a:solidFill>
                <a:latin typeface="Bitter Medium" charset="0"/>
                <a:ea typeface="Bitter Medium" pitchFamily="34" charset="-122"/>
                <a:cs typeface="Aharoni" panose="02010803020104030203" pitchFamily="2" charset="-79"/>
              </a:rPr>
              <a:t>Emotion Detection</a:t>
            </a:r>
            <a:endParaRPr lang="en-US" sz="2200" b="1" dirty="0">
              <a:latin typeface="Bitter Medium" charset="0"/>
              <a:cs typeface="Aharoni" panose="02010803020104030203" pitchFamily="2" charset="-79"/>
            </a:endParaRPr>
          </a:p>
        </p:txBody>
      </p:sp>
      <p:sp>
        <p:nvSpPr>
          <p:cNvPr id="24" name="Text 6">
            <a:extLst>
              <a:ext uri="{FF2B5EF4-FFF2-40B4-BE49-F238E27FC236}">
                <a16:creationId xmlns:a16="http://schemas.microsoft.com/office/drawing/2014/main" xmlns="" id="{910FE870-BBD2-2033-EBE0-EB80A5DADC81}"/>
              </a:ext>
            </a:extLst>
          </p:cNvPr>
          <p:cNvSpPr/>
          <p:nvPr/>
        </p:nvSpPr>
        <p:spPr>
          <a:xfrm>
            <a:off x="1023580" y="3929539"/>
            <a:ext cx="7096839" cy="3611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Use DistilRoBERTa to classify emotional tones accurately</a:t>
            </a:r>
            <a:endParaRPr lang="en-US" sz="2000" dirty="0"/>
          </a:p>
        </p:txBody>
      </p:sp>
      <p:sp>
        <p:nvSpPr>
          <p:cNvPr id="25" name="Shape 7">
            <a:extLst>
              <a:ext uri="{FF2B5EF4-FFF2-40B4-BE49-F238E27FC236}">
                <a16:creationId xmlns:a16="http://schemas.microsoft.com/office/drawing/2014/main" xmlns="" id="{A4B918C8-FC6B-2848-E8B7-EB2AA2D430C5}"/>
              </a:ext>
            </a:extLst>
          </p:cNvPr>
          <p:cNvSpPr/>
          <p:nvPr/>
        </p:nvSpPr>
        <p:spPr>
          <a:xfrm>
            <a:off x="790218" y="4749760"/>
            <a:ext cx="7563564" cy="1315879"/>
          </a:xfrm>
          <a:prstGeom prst="roundRect">
            <a:avLst>
              <a:gd name="adj" fmla="val 7206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26" name="Text 8">
            <a:extLst>
              <a:ext uri="{FF2B5EF4-FFF2-40B4-BE49-F238E27FC236}">
                <a16:creationId xmlns:a16="http://schemas.microsoft.com/office/drawing/2014/main" xmlns="" id="{EC0CB315-C808-E689-DFC2-42D43B3E5D89}"/>
              </a:ext>
            </a:extLst>
          </p:cNvPr>
          <p:cNvSpPr/>
          <p:nvPr/>
        </p:nvSpPr>
        <p:spPr>
          <a:xfrm>
            <a:off x="1023580" y="4983123"/>
            <a:ext cx="2822258" cy="352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B2E3C"/>
                </a:solidFill>
                <a:latin typeface="Bitter Medium" charset="0"/>
                <a:ea typeface="Bitter Medium" pitchFamily="34" charset="-122"/>
                <a:cs typeface="Aharoni" panose="02010803020104030203" pitchFamily="2" charset="-79"/>
              </a:rPr>
              <a:t>Title Generation</a:t>
            </a:r>
            <a:endParaRPr lang="en-US" sz="2200" b="1" dirty="0">
              <a:latin typeface="Bitter Medium" charset="0"/>
              <a:cs typeface="Aharoni" panose="02010803020104030203" pitchFamily="2" charset="-79"/>
            </a:endParaRPr>
          </a:p>
        </p:txBody>
      </p:sp>
      <p:sp>
        <p:nvSpPr>
          <p:cNvPr id="27" name="Text 9">
            <a:extLst>
              <a:ext uri="{FF2B5EF4-FFF2-40B4-BE49-F238E27FC236}">
                <a16:creationId xmlns:a16="http://schemas.microsoft.com/office/drawing/2014/main" xmlns="" id="{A6F72DDE-924D-191E-EF53-6DE20DD24D85}"/>
              </a:ext>
            </a:extLst>
          </p:cNvPr>
          <p:cNvSpPr/>
          <p:nvPr/>
        </p:nvSpPr>
        <p:spPr>
          <a:xfrm>
            <a:off x="1023580" y="5471160"/>
            <a:ext cx="7096839" cy="3611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Apply T5 model to create concise, relevant titles</a:t>
            </a:r>
            <a:endParaRPr lang="en-US" sz="2000" dirty="0"/>
          </a:p>
        </p:txBody>
      </p:sp>
      <p:sp>
        <p:nvSpPr>
          <p:cNvPr id="28" name="Shape 10">
            <a:extLst>
              <a:ext uri="{FF2B5EF4-FFF2-40B4-BE49-F238E27FC236}">
                <a16:creationId xmlns:a16="http://schemas.microsoft.com/office/drawing/2014/main" xmlns="" id="{3D07BC3D-3365-8F02-070A-328208C43A69}"/>
              </a:ext>
            </a:extLst>
          </p:cNvPr>
          <p:cNvSpPr/>
          <p:nvPr/>
        </p:nvSpPr>
        <p:spPr>
          <a:xfrm>
            <a:off x="790218" y="6291382"/>
            <a:ext cx="7563564" cy="1315879"/>
          </a:xfrm>
          <a:prstGeom prst="roundRect">
            <a:avLst>
              <a:gd name="adj" fmla="val 7206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29" name="Text 11">
            <a:extLst>
              <a:ext uri="{FF2B5EF4-FFF2-40B4-BE49-F238E27FC236}">
                <a16:creationId xmlns:a16="http://schemas.microsoft.com/office/drawing/2014/main" xmlns="" id="{D4FCAAA6-06BC-8217-99ED-93689A935B4A}"/>
              </a:ext>
            </a:extLst>
          </p:cNvPr>
          <p:cNvSpPr/>
          <p:nvPr/>
        </p:nvSpPr>
        <p:spPr>
          <a:xfrm>
            <a:off x="1023580" y="6524744"/>
            <a:ext cx="2822258" cy="352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B2E3C"/>
                </a:solidFill>
                <a:latin typeface="Bitter Medium" charset="0"/>
                <a:ea typeface="Bitter Medium" pitchFamily="34" charset="-122"/>
                <a:cs typeface="Aharoni" panose="02010803020104030203" pitchFamily="2" charset="-79"/>
              </a:rPr>
              <a:t>User Interface</a:t>
            </a:r>
            <a:endParaRPr lang="en-US" sz="2200" b="1" dirty="0">
              <a:latin typeface="Bitter Medium" charset="0"/>
              <a:cs typeface="Aharoni" panose="02010803020104030203" pitchFamily="2" charset="-79"/>
            </a:endParaRPr>
          </a:p>
        </p:txBody>
      </p:sp>
      <p:sp>
        <p:nvSpPr>
          <p:cNvPr id="30" name="Text 12">
            <a:extLst>
              <a:ext uri="{FF2B5EF4-FFF2-40B4-BE49-F238E27FC236}">
                <a16:creationId xmlns:a16="http://schemas.microsoft.com/office/drawing/2014/main" xmlns="" id="{66DB2DD2-B909-41BF-BF66-47E7AFA196A1}"/>
              </a:ext>
            </a:extLst>
          </p:cNvPr>
          <p:cNvSpPr/>
          <p:nvPr/>
        </p:nvSpPr>
        <p:spPr>
          <a:xfrm>
            <a:off x="1023580" y="7012781"/>
            <a:ext cx="7096839" cy="3611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Develop an intuitive UI using Streamlit framework</a:t>
            </a:r>
            <a:endParaRPr 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0">
            <a:extLst>
              <a:ext uri="{FF2B5EF4-FFF2-40B4-BE49-F238E27FC236}">
                <a16:creationId xmlns:a16="http://schemas.microsoft.com/office/drawing/2014/main" xmlns="" id="{9F897A30-2289-D5F4-C4B7-250266A313C3}"/>
              </a:ext>
            </a:extLst>
          </p:cNvPr>
          <p:cNvSpPr/>
          <p:nvPr/>
        </p:nvSpPr>
        <p:spPr>
          <a:xfrm>
            <a:off x="572564" y="155322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C3F42"/>
                </a:solidFill>
                <a:latin typeface="Bitter Medium" charset="0"/>
                <a:ea typeface="Bitter Medium" pitchFamily="34" charset="-122"/>
                <a:cs typeface="Aharoni" panose="02010803020104030203" pitchFamily="2" charset="-79"/>
              </a:rPr>
              <a:t>Literature Survey</a:t>
            </a:r>
            <a:endParaRPr lang="en-US" sz="4450" b="1" dirty="0">
              <a:latin typeface="Bitter Medium" charset="0"/>
              <a:cs typeface="Aharoni" panose="02010803020104030203" pitchFamily="2" charset="-79"/>
            </a:endParaRPr>
          </a:p>
        </p:txBody>
      </p:sp>
      <p:sp>
        <p:nvSpPr>
          <p:cNvPr id="15" name="Text 1">
            <a:extLst>
              <a:ext uri="{FF2B5EF4-FFF2-40B4-BE49-F238E27FC236}">
                <a16:creationId xmlns:a16="http://schemas.microsoft.com/office/drawing/2014/main" xmlns="" id="{50C38DE4-0D4C-F6A0-8E32-B9C60B4D98B1}"/>
              </a:ext>
            </a:extLst>
          </p:cNvPr>
          <p:cNvSpPr/>
          <p:nvPr/>
        </p:nvSpPr>
        <p:spPr>
          <a:xfrm>
            <a:off x="793790" y="266711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Transformer architectures: BERT, RoBERTa, GPT</a:t>
            </a:r>
            <a:endParaRPr lang="en-US" sz="2000" dirty="0"/>
          </a:p>
        </p:txBody>
      </p:sp>
      <p:sp>
        <p:nvSpPr>
          <p:cNvPr id="16" name="Text 2">
            <a:extLst>
              <a:ext uri="{FF2B5EF4-FFF2-40B4-BE49-F238E27FC236}">
                <a16:creationId xmlns:a16="http://schemas.microsoft.com/office/drawing/2014/main" xmlns="" id="{DD96E5DC-17F3-C1DF-281B-46CEAD2E8EA4}"/>
              </a:ext>
            </a:extLst>
          </p:cNvPr>
          <p:cNvSpPr/>
          <p:nvPr/>
        </p:nvSpPr>
        <p:spPr>
          <a:xfrm>
            <a:off x="793790" y="303002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Sentiment lexicons and word embeddings</a:t>
            </a:r>
            <a:endParaRPr lang="en-US" sz="2000" dirty="0"/>
          </a:p>
        </p:txBody>
      </p:sp>
      <p:sp>
        <p:nvSpPr>
          <p:cNvPr id="17" name="Text 3">
            <a:extLst>
              <a:ext uri="{FF2B5EF4-FFF2-40B4-BE49-F238E27FC236}">
                <a16:creationId xmlns:a16="http://schemas.microsoft.com/office/drawing/2014/main" xmlns="" id="{9E22E7CA-A21E-C499-E2E1-EEAB2A2E1ECD}"/>
              </a:ext>
            </a:extLst>
          </p:cNvPr>
          <p:cNvSpPr/>
          <p:nvPr/>
        </p:nvSpPr>
        <p:spPr>
          <a:xfrm>
            <a:off x="793790" y="339292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Pretrained datasets: Kaggle, Semeval challenges</a:t>
            </a:r>
            <a:endParaRPr lang="en-US" sz="2000" dirty="0"/>
          </a:p>
        </p:txBody>
      </p:sp>
      <p:pic>
        <p:nvPicPr>
          <p:cNvPr id="18" name="Image 0" descr="preencoded.png">
            <a:extLst>
              <a:ext uri="{FF2B5EF4-FFF2-40B4-BE49-F238E27FC236}">
                <a16:creationId xmlns:a16="http://schemas.microsoft.com/office/drawing/2014/main" xmlns="" id="{88B24CD5-7226-91DF-49E9-C97436206F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4685" y="0"/>
            <a:ext cx="7075715" cy="822959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 0" descr="preencoded.png">
            <a:extLst>
              <a:ext uri="{FF2B5EF4-FFF2-40B4-BE49-F238E27FC236}">
                <a16:creationId xmlns:a16="http://schemas.microsoft.com/office/drawing/2014/main" xmlns="" id="{0DF87374-6F30-7A21-D47F-AC584E0728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17" name="Text 0">
            <a:extLst>
              <a:ext uri="{FF2B5EF4-FFF2-40B4-BE49-F238E27FC236}">
                <a16:creationId xmlns:a16="http://schemas.microsoft.com/office/drawing/2014/main" xmlns="" id="{D9E9E7E0-1AA1-764A-45A4-5C531D66ED90}"/>
              </a:ext>
            </a:extLst>
          </p:cNvPr>
          <p:cNvSpPr/>
          <p:nvPr/>
        </p:nvSpPr>
        <p:spPr>
          <a:xfrm>
            <a:off x="793790" y="104751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C3F42"/>
                </a:solidFill>
                <a:latin typeface="Bitter Medium" charset="0"/>
                <a:ea typeface="Bitter Medium" pitchFamily="34" charset="-122"/>
                <a:cs typeface="Aharoni" panose="02010803020104030203" pitchFamily="2" charset="-79"/>
              </a:rPr>
              <a:t>Existing Systems</a:t>
            </a:r>
            <a:endParaRPr lang="en-US" sz="4450" b="1" dirty="0">
              <a:latin typeface="Bitter Medium" charset="0"/>
              <a:cs typeface="Aharoni" panose="02010803020104030203" pitchFamily="2" charset="-79"/>
            </a:endParaRPr>
          </a:p>
        </p:txBody>
      </p:sp>
      <p:sp>
        <p:nvSpPr>
          <p:cNvPr id="18" name="Shape 1">
            <a:extLst>
              <a:ext uri="{FF2B5EF4-FFF2-40B4-BE49-F238E27FC236}">
                <a16:creationId xmlns:a16="http://schemas.microsoft.com/office/drawing/2014/main" xmlns="" id="{CD446984-1F17-1A3A-7D33-61A965142497}"/>
              </a:ext>
            </a:extLst>
          </p:cNvPr>
          <p:cNvSpPr/>
          <p:nvPr/>
        </p:nvSpPr>
        <p:spPr>
          <a:xfrm>
            <a:off x="793790" y="209645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pic>
        <p:nvPicPr>
          <p:cNvPr id="19" name="Image 1" descr="preencoded.png">
            <a:extLst>
              <a:ext uri="{FF2B5EF4-FFF2-40B4-BE49-F238E27FC236}">
                <a16:creationId xmlns:a16="http://schemas.microsoft.com/office/drawing/2014/main" xmlns="" id="{4E58840F-1E5D-9D90-65CF-FE69A6D77E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860" y="2138958"/>
            <a:ext cx="340162" cy="425291"/>
          </a:xfrm>
          <a:prstGeom prst="rect">
            <a:avLst/>
          </a:prstGeom>
        </p:spPr>
      </p:pic>
      <p:sp>
        <p:nvSpPr>
          <p:cNvPr id="20" name="Text 2">
            <a:extLst>
              <a:ext uri="{FF2B5EF4-FFF2-40B4-BE49-F238E27FC236}">
                <a16:creationId xmlns:a16="http://schemas.microsoft.com/office/drawing/2014/main" xmlns="" id="{25BECB67-2EC7-928D-4694-258EE8FC8BA8}"/>
              </a:ext>
            </a:extLst>
          </p:cNvPr>
          <p:cNvSpPr/>
          <p:nvPr/>
        </p:nvSpPr>
        <p:spPr>
          <a:xfrm>
            <a:off x="1530906" y="2174319"/>
            <a:ext cx="313491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Manual Summarization</a:t>
            </a:r>
            <a:endParaRPr lang="en-US" sz="2200" b="1" dirty="0"/>
          </a:p>
        </p:txBody>
      </p:sp>
      <p:sp>
        <p:nvSpPr>
          <p:cNvPr id="21" name="Text 3">
            <a:extLst>
              <a:ext uri="{FF2B5EF4-FFF2-40B4-BE49-F238E27FC236}">
                <a16:creationId xmlns:a16="http://schemas.microsoft.com/office/drawing/2014/main" xmlns="" id="{E73FF3D8-C411-5A60-9404-44C96E4F7C75}"/>
              </a:ext>
            </a:extLst>
          </p:cNvPr>
          <p:cNvSpPr/>
          <p:nvPr/>
        </p:nvSpPr>
        <p:spPr>
          <a:xfrm>
            <a:off x="1530906" y="2664738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Labor-intensive and inconsistent</a:t>
            </a:r>
            <a:endParaRPr lang="en-US" sz="2000" dirty="0"/>
          </a:p>
        </p:txBody>
      </p:sp>
      <p:sp>
        <p:nvSpPr>
          <p:cNvPr id="22" name="Shape 4">
            <a:extLst>
              <a:ext uri="{FF2B5EF4-FFF2-40B4-BE49-F238E27FC236}">
                <a16:creationId xmlns:a16="http://schemas.microsoft.com/office/drawing/2014/main" xmlns="" id="{08B847C4-EE5F-35A7-0DB1-1A83107061BF}"/>
              </a:ext>
            </a:extLst>
          </p:cNvPr>
          <p:cNvSpPr/>
          <p:nvPr/>
        </p:nvSpPr>
        <p:spPr>
          <a:xfrm>
            <a:off x="793790" y="348126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pic>
        <p:nvPicPr>
          <p:cNvPr id="23" name="Image 2" descr="preencoded.png">
            <a:extLst>
              <a:ext uri="{FF2B5EF4-FFF2-40B4-BE49-F238E27FC236}">
                <a16:creationId xmlns:a16="http://schemas.microsoft.com/office/drawing/2014/main" xmlns="" id="{A71A100D-D764-1973-7D02-EB0F49FBAB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8860" y="3523774"/>
            <a:ext cx="340162" cy="425291"/>
          </a:xfrm>
          <a:prstGeom prst="rect">
            <a:avLst/>
          </a:prstGeom>
        </p:spPr>
      </p:pic>
      <p:sp>
        <p:nvSpPr>
          <p:cNvPr id="24" name="Text 5">
            <a:extLst>
              <a:ext uri="{FF2B5EF4-FFF2-40B4-BE49-F238E27FC236}">
                <a16:creationId xmlns:a16="http://schemas.microsoft.com/office/drawing/2014/main" xmlns="" id="{E4F1CB3C-4BCE-AEDE-4D85-E1B79C37C597}"/>
              </a:ext>
            </a:extLst>
          </p:cNvPr>
          <p:cNvSpPr/>
          <p:nvPr/>
        </p:nvSpPr>
        <p:spPr>
          <a:xfrm>
            <a:off x="1530906" y="355913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No Emotion Insight</a:t>
            </a:r>
            <a:endParaRPr lang="en-US" sz="2200" b="1" dirty="0"/>
          </a:p>
        </p:txBody>
      </p:sp>
      <p:sp>
        <p:nvSpPr>
          <p:cNvPr id="25" name="Text 6">
            <a:extLst>
              <a:ext uri="{FF2B5EF4-FFF2-40B4-BE49-F238E27FC236}">
                <a16:creationId xmlns:a16="http://schemas.microsoft.com/office/drawing/2014/main" xmlns="" id="{E5E6E1AB-F9F5-138C-4F52-0D01916B1BA1}"/>
              </a:ext>
            </a:extLst>
          </p:cNvPr>
          <p:cNvSpPr/>
          <p:nvPr/>
        </p:nvSpPr>
        <p:spPr>
          <a:xfrm>
            <a:off x="1530906" y="4049554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Lack of emotional context in outputs</a:t>
            </a:r>
            <a:endParaRPr lang="en-US" sz="2000" dirty="0"/>
          </a:p>
        </p:txBody>
      </p:sp>
      <p:sp>
        <p:nvSpPr>
          <p:cNvPr id="26" name="Shape 7">
            <a:extLst>
              <a:ext uri="{FF2B5EF4-FFF2-40B4-BE49-F238E27FC236}">
                <a16:creationId xmlns:a16="http://schemas.microsoft.com/office/drawing/2014/main" xmlns="" id="{35692BD9-57EA-681D-9EDB-E5B984564B3F}"/>
              </a:ext>
            </a:extLst>
          </p:cNvPr>
          <p:cNvSpPr/>
          <p:nvPr/>
        </p:nvSpPr>
        <p:spPr>
          <a:xfrm>
            <a:off x="793790" y="486608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pic>
        <p:nvPicPr>
          <p:cNvPr id="27" name="Image 3" descr="preencoded.png">
            <a:extLst>
              <a:ext uri="{FF2B5EF4-FFF2-40B4-BE49-F238E27FC236}">
                <a16:creationId xmlns:a16="http://schemas.microsoft.com/office/drawing/2014/main" xmlns="" id="{A1E5A289-0B58-0DAE-B6D5-7957C34FCA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8860" y="4908590"/>
            <a:ext cx="340162" cy="425291"/>
          </a:xfrm>
          <a:prstGeom prst="rect">
            <a:avLst/>
          </a:prstGeom>
        </p:spPr>
      </p:pic>
      <p:sp>
        <p:nvSpPr>
          <p:cNvPr id="28" name="Text 8">
            <a:extLst>
              <a:ext uri="{FF2B5EF4-FFF2-40B4-BE49-F238E27FC236}">
                <a16:creationId xmlns:a16="http://schemas.microsoft.com/office/drawing/2014/main" xmlns="" id="{2B5E6C0F-ACB2-2AA8-ED58-0D5D52121292}"/>
              </a:ext>
            </a:extLst>
          </p:cNvPr>
          <p:cNvSpPr/>
          <p:nvPr/>
        </p:nvSpPr>
        <p:spPr>
          <a:xfrm>
            <a:off x="1530906" y="494395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No Integration</a:t>
            </a:r>
            <a:endParaRPr lang="en-US" sz="2200" b="1" dirty="0"/>
          </a:p>
        </p:txBody>
      </p:sp>
      <p:sp>
        <p:nvSpPr>
          <p:cNvPr id="29" name="Text 9">
            <a:extLst>
              <a:ext uri="{FF2B5EF4-FFF2-40B4-BE49-F238E27FC236}">
                <a16:creationId xmlns:a16="http://schemas.microsoft.com/office/drawing/2014/main" xmlns="" id="{671F18C2-5D30-C291-37DD-7CE7C037FE60}"/>
              </a:ext>
            </a:extLst>
          </p:cNvPr>
          <p:cNvSpPr/>
          <p:nvPr/>
        </p:nvSpPr>
        <p:spPr>
          <a:xfrm>
            <a:off x="1530906" y="5434370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Separate tools for tasks create workflow gaps</a:t>
            </a:r>
            <a:endParaRPr lang="en-US" sz="2000" dirty="0"/>
          </a:p>
        </p:txBody>
      </p:sp>
      <p:sp>
        <p:nvSpPr>
          <p:cNvPr id="30" name="Shape 10">
            <a:extLst>
              <a:ext uri="{FF2B5EF4-FFF2-40B4-BE49-F238E27FC236}">
                <a16:creationId xmlns:a16="http://schemas.microsoft.com/office/drawing/2014/main" xmlns="" id="{340A0A2F-923E-28B1-8076-03385A2FB5F7}"/>
              </a:ext>
            </a:extLst>
          </p:cNvPr>
          <p:cNvSpPr/>
          <p:nvPr/>
        </p:nvSpPr>
        <p:spPr>
          <a:xfrm>
            <a:off x="793790" y="625090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pic>
        <p:nvPicPr>
          <p:cNvPr id="31" name="Image 4" descr="preencoded.png">
            <a:extLst>
              <a:ext uri="{FF2B5EF4-FFF2-40B4-BE49-F238E27FC236}">
                <a16:creationId xmlns:a16="http://schemas.microsoft.com/office/drawing/2014/main" xmlns="" id="{AFE745AA-633A-9893-09CB-7B402DAA03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8860" y="6293406"/>
            <a:ext cx="340162" cy="425291"/>
          </a:xfrm>
          <a:prstGeom prst="rect">
            <a:avLst/>
          </a:prstGeom>
        </p:spPr>
      </p:pic>
      <p:sp>
        <p:nvSpPr>
          <p:cNvPr id="32" name="Text 11">
            <a:extLst>
              <a:ext uri="{FF2B5EF4-FFF2-40B4-BE49-F238E27FC236}">
                <a16:creationId xmlns:a16="http://schemas.microsoft.com/office/drawing/2014/main" xmlns="" id="{DC380FE6-0AA8-DB28-5FB5-BAA5DF9D6F65}"/>
              </a:ext>
            </a:extLst>
          </p:cNvPr>
          <p:cNvSpPr/>
          <p:nvPr/>
        </p:nvSpPr>
        <p:spPr>
          <a:xfrm>
            <a:off x="1530906" y="632876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No Title Generation</a:t>
            </a:r>
            <a:endParaRPr lang="en-US" sz="2200" b="1" dirty="0"/>
          </a:p>
        </p:txBody>
      </p:sp>
      <p:sp>
        <p:nvSpPr>
          <p:cNvPr id="33" name="Text 12">
            <a:extLst>
              <a:ext uri="{FF2B5EF4-FFF2-40B4-BE49-F238E27FC236}">
                <a16:creationId xmlns:a16="http://schemas.microsoft.com/office/drawing/2014/main" xmlns="" id="{0D5693B1-5D16-E58C-E113-D25A27200888}"/>
              </a:ext>
            </a:extLst>
          </p:cNvPr>
          <p:cNvSpPr/>
          <p:nvPr/>
        </p:nvSpPr>
        <p:spPr>
          <a:xfrm>
            <a:off x="1530906" y="6819186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Titles must be manually created</a:t>
            </a:r>
            <a:endParaRPr 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999970" y="1047512"/>
            <a:ext cx="695908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Proposed System </a:t>
            </a:r>
            <a:endParaRPr lang="en-US" sz="4450" b="1" dirty="0"/>
          </a:p>
        </p:txBody>
      </p:sp>
      <p:sp>
        <p:nvSpPr>
          <p:cNvPr id="4" name="Shape 1"/>
          <p:cNvSpPr/>
          <p:nvPr/>
        </p:nvSpPr>
        <p:spPr>
          <a:xfrm>
            <a:off x="6280190" y="209645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7017306" y="217431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Summarization</a:t>
            </a:r>
            <a:endParaRPr lang="en-US" sz="2200" b="1" dirty="0"/>
          </a:p>
        </p:txBody>
      </p:sp>
      <p:sp>
        <p:nvSpPr>
          <p:cNvPr id="6" name="Text 3"/>
          <p:cNvSpPr/>
          <p:nvPr/>
        </p:nvSpPr>
        <p:spPr>
          <a:xfrm>
            <a:off x="7017306" y="2664738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Uses BART model for accurate summaries.</a:t>
            </a:r>
            <a:endParaRPr lang="en-US" sz="2000" dirty="0"/>
          </a:p>
        </p:txBody>
      </p:sp>
      <p:sp>
        <p:nvSpPr>
          <p:cNvPr id="7" name="Shape 4"/>
          <p:cNvSpPr/>
          <p:nvPr/>
        </p:nvSpPr>
        <p:spPr>
          <a:xfrm>
            <a:off x="6280190" y="348126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7017306" y="355913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Emotion Detection</a:t>
            </a:r>
            <a:endParaRPr lang="en-US" sz="2200" b="1" dirty="0"/>
          </a:p>
        </p:txBody>
      </p:sp>
      <p:sp>
        <p:nvSpPr>
          <p:cNvPr id="9" name="Text 6"/>
          <p:cNvSpPr/>
          <p:nvPr/>
        </p:nvSpPr>
        <p:spPr>
          <a:xfrm>
            <a:off x="7017306" y="4049554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DistilRoBERTa identifies emotional tone.</a:t>
            </a:r>
            <a:endParaRPr lang="en-US" sz="2000" dirty="0"/>
          </a:p>
        </p:txBody>
      </p:sp>
      <p:sp>
        <p:nvSpPr>
          <p:cNvPr id="10" name="Shape 7"/>
          <p:cNvSpPr/>
          <p:nvPr/>
        </p:nvSpPr>
        <p:spPr>
          <a:xfrm>
            <a:off x="6280190" y="486608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7017306" y="494395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Title Generation</a:t>
            </a:r>
            <a:endParaRPr lang="en-US" sz="2200" b="1" dirty="0"/>
          </a:p>
        </p:txBody>
      </p:sp>
      <p:sp>
        <p:nvSpPr>
          <p:cNvPr id="12" name="Text 9"/>
          <p:cNvSpPr/>
          <p:nvPr/>
        </p:nvSpPr>
        <p:spPr>
          <a:xfrm>
            <a:off x="7017306" y="5434370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T5 model creates concise titles.</a:t>
            </a:r>
            <a:endParaRPr lang="en-US" sz="2000" dirty="0"/>
          </a:p>
        </p:txBody>
      </p:sp>
      <p:sp>
        <p:nvSpPr>
          <p:cNvPr id="13" name="Shape 10"/>
          <p:cNvSpPr/>
          <p:nvPr/>
        </p:nvSpPr>
        <p:spPr>
          <a:xfrm>
            <a:off x="6280190" y="625090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7017306" y="632876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Integration</a:t>
            </a:r>
            <a:endParaRPr lang="en-US" sz="2200" b="1" dirty="0"/>
          </a:p>
        </p:txBody>
      </p:sp>
      <p:sp>
        <p:nvSpPr>
          <p:cNvPr id="15" name="Text 12"/>
          <p:cNvSpPr/>
          <p:nvPr/>
        </p:nvSpPr>
        <p:spPr>
          <a:xfrm>
            <a:off x="7017306" y="6819186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All features combined in Streamlit UI.</a:t>
            </a:r>
            <a:endParaRPr lang="en-US" sz="20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850F9427-6B13-2B33-CF8F-DA99930039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11923" y="7730026"/>
            <a:ext cx="3018477" cy="4739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33187"/>
            <a:ext cx="4252913" cy="531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4400" b="1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System Architecture</a:t>
            </a:r>
            <a:endParaRPr lang="en-US" sz="4400" b="1" dirty="0"/>
          </a:p>
        </p:txBody>
      </p:sp>
      <p:sp>
        <p:nvSpPr>
          <p:cNvPr id="3" name="Shape 1"/>
          <p:cNvSpPr/>
          <p:nvPr/>
        </p:nvSpPr>
        <p:spPr>
          <a:xfrm>
            <a:off x="985123" y="1604963"/>
            <a:ext cx="22860" cy="5891332"/>
          </a:xfrm>
          <a:prstGeom prst="roundRect">
            <a:avLst>
              <a:gd name="adj" fmla="val 312558"/>
            </a:avLst>
          </a:prstGeom>
          <a:solidFill>
            <a:srgbClr val="E2C8B5"/>
          </a:solidFill>
          <a:ln/>
        </p:spPr>
      </p:sp>
      <p:sp>
        <p:nvSpPr>
          <p:cNvPr id="4" name="Shape 2"/>
          <p:cNvSpPr/>
          <p:nvPr/>
        </p:nvSpPr>
        <p:spPr>
          <a:xfrm>
            <a:off x="1153597" y="1784866"/>
            <a:ext cx="510302" cy="22860"/>
          </a:xfrm>
          <a:prstGeom prst="roundRect">
            <a:avLst>
              <a:gd name="adj" fmla="val 312558"/>
            </a:avLst>
          </a:prstGeom>
          <a:solidFill>
            <a:srgbClr val="E2C8B5"/>
          </a:solidFill>
          <a:ln/>
        </p:spPr>
      </p:sp>
      <p:sp>
        <p:nvSpPr>
          <p:cNvPr id="5" name="Shape 3"/>
          <p:cNvSpPr/>
          <p:nvPr/>
        </p:nvSpPr>
        <p:spPr>
          <a:xfrm>
            <a:off x="793790" y="1604963"/>
            <a:ext cx="382667" cy="382667"/>
          </a:xfrm>
          <a:prstGeom prst="roundRect">
            <a:avLst>
              <a:gd name="adj" fmla="val 18672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857548" y="1636812"/>
            <a:ext cx="255151" cy="318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20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1</a:t>
            </a:r>
            <a:endParaRPr lang="en-US" sz="2000" dirty="0"/>
          </a:p>
        </p:txBody>
      </p:sp>
      <p:sp>
        <p:nvSpPr>
          <p:cNvPr id="7" name="Text 5"/>
          <p:cNvSpPr/>
          <p:nvPr/>
        </p:nvSpPr>
        <p:spPr>
          <a:xfrm>
            <a:off x="1835706" y="1663422"/>
            <a:ext cx="212645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2400" b="1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User Input</a:t>
            </a:r>
            <a:endParaRPr lang="en-US" sz="2400" b="1" dirty="0"/>
          </a:p>
        </p:txBody>
      </p:sp>
      <p:sp>
        <p:nvSpPr>
          <p:cNvPr id="8" name="Text 6"/>
          <p:cNvSpPr/>
          <p:nvPr/>
        </p:nvSpPr>
        <p:spPr>
          <a:xfrm>
            <a:off x="1835706" y="2031206"/>
            <a:ext cx="12000905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Text entered by user for analysis.</a:t>
            </a:r>
            <a:endParaRPr lang="en-US" sz="2000" dirty="0"/>
          </a:p>
        </p:txBody>
      </p:sp>
      <p:sp>
        <p:nvSpPr>
          <p:cNvPr id="9" name="Shape 7"/>
          <p:cNvSpPr/>
          <p:nvPr/>
        </p:nvSpPr>
        <p:spPr>
          <a:xfrm>
            <a:off x="1153597" y="2823448"/>
            <a:ext cx="510302" cy="22860"/>
          </a:xfrm>
          <a:prstGeom prst="roundRect">
            <a:avLst>
              <a:gd name="adj" fmla="val 312558"/>
            </a:avLst>
          </a:prstGeom>
          <a:solidFill>
            <a:srgbClr val="E2C8B5"/>
          </a:solidFill>
          <a:ln/>
        </p:spPr>
      </p:sp>
      <p:sp>
        <p:nvSpPr>
          <p:cNvPr id="10" name="Shape 8"/>
          <p:cNvSpPr/>
          <p:nvPr/>
        </p:nvSpPr>
        <p:spPr>
          <a:xfrm>
            <a:off x="793790" y="2643545"/>
            <a:ext cx="382667" cy="382667"/>
          </a:xfrm>
          <a:prstGeom prst="roundRect">
            <a:avLst>
              <a:gd name="adj" fmla="val 18672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857548" y="2675394"/>
            <a:ext cx="255151" cy="318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20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2</a:t>
            </a:r>
            <a:endParaRPr lang="en-US" sz="2000" dirty="0"/>
          </a:p>
        </p:txBody>
      </p:sp>
      <p:sp>
        <p:nvSpPr>
          <p:cNvPr id="12" name="Text 10"/>
          <p:cNvSpPr/>
          <p:nvPr/>
        </p:nvSpPr>
        <p:spPr>
          <a:xfrm>
            <a:off x="1835706" y="2702004"/>
            <a:ext cx="212645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2400" b="1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Preprocessing</a:t>
            </a:r>
            <a:endParaRPr lang="en-US" sz="2400" b="1" dirty="0"/>
          </a:p>
        </p:txBody>
      </p:sp>
      <p:sp>
        <p:nvSpPr>
          <p:cNvPr id="13" name="Text 11"/>
          <p:cNvSpPr/>
          <p:nvPr/>
        </p:nvSpPr>
        <p:spPr>
          <a:xfrm>
            <a:off x="1835706" y="3069788"/>
            <a:ext cx="12000905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Text cleaned and prepared for models.</a:t>
            </a:r>
            <a:endParaRPr lang="en-US" sz="2000" dirty="0"/>
          </a:p>
        </p:txBody>
      </p:sp>
      <p:sp>
        <p:nvSpPr>
          <p:cNvPr id="14" name="Shape 12"/>
          <p:cNvSpPr/>
          <p:nvPr/>
        </p:nvSpPr>
        <p:spPr>
          <a:xfrm>
            <a:off x="1153597" y="3862030"/>
            <a:ext cx="510302" cy="22860"/>
          </a:xfrm>
          <a:prstGeom prst="roundRect">
            <a:avLst>
              <a:gd name="adj" fmla="val 312558"/>
            </a:avLst>
          </a:prstGeom>
          <a:solidFill>
            <a:srgbClr val="E2C8B5"/>
          </a:solidFill>
          <a:ln/>
        </p:spPr>
      </p:sp>
      <p:sp>
        <p:nvSpPr>
          <p:cNvPr id="15" name="Shape 13"/>
          <p:cNvSpPr/>
          <p:nvPr/>
        </p:nvSpPr>
        <p:spPr>
          <a:xfrm>
            <a:off x="793790" y="3682127"/>
            <a:ext cx="382667" cy="382667"/>
          </a:xfrm>
          <a:prstGeom prst="roundRect">
            <a:avLst>
              <a:gd name="adj" fmla="val 18672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857548" y="3713976"/>
            <a:ext cx="255151" cy="318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20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3</a:t>
            </a:r>
            <a:endParaRPr lang="en-US" sz="2000" dirty="0"/>
          </a:p>
        </p:txBody>
      </p:sp>
      <p:sp>
        <p:nvSpPr>
          <p:cNvPr id="17" name="Text 15"/>
          <p:cNvSpPr/>
          <p:nvPr/>
        </p:nvSpPr>
        <p:spPr>
          <a:xfrm>
            <a:off x="1835706" y="3740587"/>
            <a:ext cx="212645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2400" b="1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BART Summary</a:t>
            </a:r>
            <a:endParaRPr lang="en-US" sz="2400" b="1" dirty="0"/>
          </a:p>
        </p:txBody>
      </p:sp>
      <p:sp>
        <p:nvSpPr>
          <p:cNvPr id="18" name="Text 16"/>
          <p:cNvSpPr/>
          <p:nvPr/>
        </p:nvSpPr>
        <p:spPr>
          <a:xfrm>
            <a:off x="1835706" y="4108371"/>
            <a:ext cx="12000905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Generates text summary.</a:t>
            </a:r>
            <a:endParaRPr lang="en-US" sz="2000" dirty="0"/>
          </a:p>
        </p:txBody>
      </p:sp>
      <p:sp>
        <p:nvSpPr>
          <p:cNvPr id="19" name="Shape 17"/>
          <p:cNvSpPr/>
          <p:nvPr/>
        </p:nvSpPr>
        <p:spPr>
          <a:xfrm>
            <a:off x="1153597" y="4900613"/>
            <a:ext cx="510302" cy="22860"/>
          </a:xfrm>
          <a:prstGeom prst="roundRect">
            <a:avLst>
              <a:gd name="adj" fmla="val 312558"/>
            </a:avLst>
          </a:prstGeom>
          <a:solidFill>
            <a:srgbClr val="E2C8B5"/>
          </a:solidFill>
          <a:ln/>
        </p:spPr>
      </p:sp>
      <p:sp>
        <p:nvSpPr>
          <p:cNvPr id="20" name="Shape 18"/>
          <p:cNvSpPr/>
          <p:nvPr/>
        </p:nvSpPr>
        <p:spPr>
          <a:xfrm>
            <a:off x="793790" y="4720709"/>
            <a:ext cx="382667" cy="382667"/>
          </a:xfrm>
          <a:prstGeom prst="roundRect">
            <a:avLst>
              <a:gd name="adj" fmla="val 18672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21" name="Text 19"/>
          <p:cNvSpPr/>
          <p:nvPr/>
        </p:nvSpPr>
        <p:spPr>
          <a:xfrm>
            <a:off x="857548" y="4752558"/>
            <a:ext cx="255151" cy="318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20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4</a:t>
            </a:r>
            <a:endParaRPr lang="en-US" sz="2000" dirty="0"/>
          </a:p>
        </p:txBody>
      </p:sp>
      <p:sp>
        <p:nvSpPr>
          <p:cNvPr id="22" name="Text 20"/>
          <p:cNvSpPr/>
          <p:nvPr/>
        </p:nvSpPr>
        <p:spPr>
          <a:xfrm>
            <a:off x="1835706" y="4779169"/>
            <a:ext cx="212645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2400" b="1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RoBERTa Emotion</a:t>
            </a:r>
            <a:endParaRPr lang="en-US" sz="2400" b="1" dirty="0"/>
          </a:p>
        </p:txBody>
      </p:sp>
      <p:sp>
        <p:nvSpPr>
          <p:cNvPr id="23" name="Text 21"/>
          <p:cNvSpPr/>
          <p:nvPr/>
        </p:nvSpPr>
        <p:spPr>
          <a:xfrm>
            <a:off x="1835706" y="5146953"/>
            <a:ext cx="12000905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Detects emotional tone.</a:t>
            </a:r>
            <a:endParaRPr lang="en-US" sz="2000" dirty="0"/>
          </a:p>
        </p:txBody>
      </p:sp>
      <p:sp>
        <p:nvSpPr>
          <p:cNvPr id="24" name="Shape 22"/>
          <p:cNvSpPr/>
          <p:nvPr/>
        </p:nvSpPr>
        <p:spPr>
          <a:xfrm>
            <a:off x="1153597" y="5939195"/>
            <a:ext cx="510302" cy="22860"/>
          </a:xfrm>
          <a:prstGeom prst="roundRect">
            <a:avLst>
              <a:gd name="adj" fmla="val 312558"/>
            </a:avLst>
          </a:prstGeom>
          <a:solidFill>
            <a:srgbClr val="E2C8B5"/>
          </a:solidFill>
          <a:ln/>
        </p:spPr>
      </p:sp>
      <p:sp>
        <p:nvSpPr>
          <p:cNvPr id="25" name="Shape 23"/>
          <p:cNvSpPr/>
          <p:nvPr/>
        </p:nvSpPr>
        <p:spPr>
          <a:xfrm>
            <a:off x="793790" y="5759291"/>
            <a:ext cx="382667" cy="382667"/>
          </a:xfrm>
          <a:prstGeom prst="roundRect">
            <a:avLst>
              <a:gd name="adj" fmla="val 18672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26" name="Text 24"/>
          <p:cNvSpPr/>
          <p:nvPr/>
        </p:nvSpPr>
        <p:spPr>
          <a:xfrm>
            <a:off x="857548" y="5791140"/>
            <a:ext cx="255151" cy="318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20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5</a:t>
            </a:r>
            <a:endParaRPr lang="en-US" sz="2000" dirty="0"/>
          </a:p>
        </p:txBody>
      </p:sp>
      <p:sp>
        <p:nvSpPr>
          <p:cNvPr id="27" name="Text 25"/>
          <p:cNvSpPr/>
          <p:nvPr/>
        </p:nvSpPr>
        <p:spPr>
          <a:xfrm>
            <a:off x="1835706" y="5817751"/>
            <a:ext cx="212645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2400" b="1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T5 Title</a:t>
            </a:r>
            <a:endParaRPr lang="en-US" sz="2400" b="1" dirty="0"/>
          </a:p>
        </p:txBody>
      </p:sp>
      <p:sp>
        <p:nvSpPr>
          <p:cNvPr id="28" name="Text 26"/>
          <p:cNvSpPr/>
          <p:nvPr/>
        </p:nvSpPr>
        <p:spPr>
          <a:xfrm>
            <a:off x="1835706" y="6185535"/>
            <a:ext cx="12000905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Creates a short title.</a:t>
            </a:r>
            <a:endParaRPr lang="en-US" sz="2000" dirty="0"/>
          </a:p>
        </p:txBody>
      </p:sp>
      <p:sp>
        <p:nvSpPr>
          <p:cNvPr id="29" name="Shape 27"/>
          <p:cNvSpPr/>
          <p:nvPr/>
        </p:nvSpPr>
        <p:spPr>
          <a:xfrm>
            <a:off x="1153597" y="6977777"/>
            <a:ext cx="510302" cy="22860"/>
          </a:xfrm>
          <a:prstGeom prst="roundRect">
            <a:avLst>
              <a:gd name="adj" fmla="val 312558"/>
            </a:avLst>
          </a:prstGeom>
          <a:solidFill>
            <a:srgbClr val="E2C8B5"/>
          </a:solidFill>
          <a:ln/>
        </p:spPr>
      </p:sp>
      <p:sp>
        <p:nvSpPr>
          <p:cNvPr id="30" name="Shape 28"/>
          <p:cNvSpPr/>
          <p:nvPr/>
        </p:nvSpPr>
        <p:spPr>
          <a:xfrm>
            <a:off x="793790" y="6797873"/>
            <a:ext cx="382667" cy="382667"/>
          </a:xfrm>
          <a:prstGeom prst="roundRect">
            <a:avLst>
              <a:gd name="adj" fmla="val 18672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31" name="Text 29"/>
          <p:cNvSpPr/>
          <p:nvPr/>
        </p:nvSpPr>
        <p:spPr>
          <a:xfrm>
            <a:off x="857548" y="6829723"/>
            <a:ext cx="255151" cy="318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20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6</a:t>
            </a:r>
            <a:endParaRPr lang="en-US" sz="2000" dirty="0"/>
          </a:p>
        </p:txBody>
      </p:sp>
      <p:sp>
        <p:nvSpPr>
          <p:cNvPr id="32" name="Text 30"/>
          <p:cNvSpPr/>
          <p:nvPr/>
        </p:nvSpPr>
        <p:spPr>
          <a:xfrm>
            <a:off x="1835706" y="6856333"/>
            <a:ext cx="212645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2400" b="1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UI Display</a:t>
            </a:r>
            <a:endParaRPr lang="en-US" sz="2400" b="1" dirty="0"/>
          </a:p>
        </p:txBody>
      </p:sp>
      <p:sp>
        <p:nvSpPr>
          <p:cNvPr id="33" name="Text 31"/>
          <p:cNvSpPr/>
          <p:nvPr/>
        </p:nvSpPr>
        <p:spPr>
          <a:xfrm>
            <a:off x="1835706" y="7224117"/>
            <a:ext cx="12000905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Shows results to user.</a:t>
            </a:r>
            <a:endParaRPr lang="en-US" sz="2000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xmlns="" id="{3476463E-941C-DB69-B1F6-D36B4BD5A2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83924" y="7713983"/>
            <a:ext cx="1946475" cy="459610"/>
          </a:xfrm>
          <a:prstGeom prst="rect">
            <a:avLst/>
          </a:prstGeom>
        </p:spPr>
      </p:pic>
      <p:pic>
        <p:nvPicPr>
          <p:cNvPr id="36" name="Picture 35" descr="ChatGPT Image Apr 19, 2025, 12_38_46 PM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2226" y="0"/>
            <a:ext cx="6848174" cy="822959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250877"/>
            <a:ext cx="661892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Module 1: Input Handling</a:t>
            </a:r>
            <a:endParaRPr lang="en-US" sz="4450" b="1" dirty="0"/>
          </a:p>
        </p:txBody>
      </p:sp>
      <p:sp>
        <p:nvSpPr>
          <p:cNvPr id="4" name="Shape 1"/>
          <p:cNvSpPr/>
          <p:nvPr/>
        </p:nvSpPr>
        <p:spPr>
          <a:xfrm>
            <a:off x="793790" y="329981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530906" y="337768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Preprocessing</a:t>
            </a:r>
            <a:endParaRPr lang="en-US" sz="2200" b="1" dirty="0"/>
          </a:p>
        </p:txBody>
      </p:sp>
      <p:sp>
        <p:nvSpPr>
          <p:cNvPr id="6" name="Text 3"/>
          <p:cNvSpPr/>
          <p:nvPr/>
        </p:nvSpPr>
        <p:spPr>
          <a:xfrm>
            <a:off x="1530906" y="3868103"/>
            <a:ext cx="289941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Convert text to lowercase.</a:t>
            </a:r>
            <a:endParaRPr lang="en-US" sz="2000" dirty="0"/>
          </a:p>
        </p:txBody>
      </p:sp>
      <p:sp>
        <p:nvSpPr>
          <p:cNvPr id="7" name="Shape 4"/>
          <p:cNvSpPr/>
          <p:nvPr/>
        </p:nvSpPr>
        <p:spPr>
          <a:xfrm>
            <a:off x="4713803" y="329981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5450919" y="337768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Word Limit</a:t>
            </a:r>
            <a:endParaRPr lang="en-US" sz="2200" b="1" dirty="0"/>
          </a:p>
        </p:txBody>
      </p:sp>
      <p:sp>
        <p:nvSpPr>
          <p:cNvPr id="9" name="Text 6"/>
          <p:cNvSpPr/>
          <p:nvPr/>
        </p:nvSpPr>
        <p:spPr>
          <a:xfrm>
            <a:off x="5450918" y="3868103"/>
            <a:ext cx="369308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Restrict input to 750 words.</a:t>
            </a:r>
            <a:endParaRPr lang="en-US" sz="2000" dirty="0"/>
          </a:p>
        </p:txBody>
      </p:sp>
      <p:sp>
        <p:nvSpPr>
          <p:cNvPr id="10" name="Shape 7"/>
          <p:cNvSpPr/>
          <p:nvPr/>
        </p:nvSpPr>
        <p:spPr>
          <a:xfrm>
            <a:off x="793790" y="504753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530906" y="51254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Trigger</a:t>
            </a:r>
            <a:endParaRPr lang="en-US" sz="2200" b="1" dirty="0"/>
          </a:p>
        </p:txBody>
      </p:sp>
      <p:sp>
        <p:nvSpPr>
          <p:cNvPr id="12" name="Text 9"/>
          <p:cNvSpPr/>
          <p:nvPr/>
        </p:nvSpPr>
        <p:spPr>
          <a:xfrm>
            <a:off x="1530906" y="5615821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Analyze starts on user command.</a:t>
            </a:r>
            <a:endParaRPr 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</TotalTime>
  <Words>578</Words>
  <Application>Microsoft Office PowerPoint</Application>
  <PresentationFormat>Custom</PresentationFormat>
  <Paragraphs>130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5" baseType="lpstr">
      <vt:lpstr>Arial</vt:lpstr>
      <vt:lpstr>Times New Roman</vt:lpstr>
      <vt:lpstr>Calibri</vt:lpstr>
      <vt:lpstr>Bitter Medium</vt:lpstr>
      <vt:lpstr>Aharoni</vt:lpstr>
      <vt:lpstr>Open Sans</vt:lpstr>
      <vt:lpstr>Wingdings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PptxGenJS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SURYA.S</cp:lastModifiedBy>
  <cp:revision>13</cp:revision>
  <dcterms:created xsi:type="dcterms:W3CDTF">2025-05-28T18:05:02Z</dcterms:created>
  <dcterms:modified xsi:type="dcterms:W3CDTF">2025-05-29T03:02:18Z</dcterms:modified>
</cp:coreProperties>
</file>